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5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26.xml" ContentType="application/vnd.openxmlformats-officedocument.theme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27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theme/theme28.xml" ContentType="application/vnd.openxmlformats-officedocument.theme+xml"/>
  <Override PartName="/ppt/theme/theme2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712" r:id="rId1"/>
    <p:sldMasterId id="2147486713" r:id="rId2"/>
    <p:sldMasterId id="2147486717" r:id="rId3"/>
    <p:sldMasterId id="2147486718" r:id="rId4"/>
    <p:sldMasterId id="2147486719" r:id="rId5"/>
    <p:sldMasterId id="2147486720" r:id="rId6"/>
    <p:sldMasterId id="2147486721" r:id="rId7"/>
    <p:sldMasterId id="2147486722" r:id="rId8"/>
    <p:sldMasterId id="2147486723" r:id="rId9"/>
    <p:sldMasterId id="2147486726" r:id="rId10"/>
    <p:sldMasterId id="2147486727" r:id="rId11"/>
    <p:sldMasterId id="2147486728" r:id="rId12"/>
    <p:sldMasterId id="2147486730" r:id="rId13"/>
    <p:sldMasterId id="2147486731" r:id="rId14"/>
    <p:sldMasterId id="2147486732" r:id="rId15"/>
    <p:sldMasterId id="2147486733" r:id="rId16"/>
    <p:sldMasterId id="2147486734" r:id="rId17"/>
    <p:sldMasterId id="2147486735" r:id="rId18"/>
    <p:sldMasterId id="2147486739" r:id="rId19"/>
    <p:sldMasterId id="2147486740" r:id="rId20"/>
    <p:sldMasterId id="2147486741" r:id="rId21"/>
    <p:sldMasterId id="2147486743" r:id="rId22"/>
    <p:sldMasterId id="2147486744" r:id="rId23"/>
    <p:sldMasterId id="2147486745" r:id="rId24"/>
    <p:sldMasterId id="2147486746" r:id="rId25"/>
    <p:sldMasterId id="2147486747" r:id="rId26"/>
    <p:sldMasterId id="2147486748" r:id="rId27"/>
    <p:sldMasterId id="2147486749" r:id="rId28"/>
  </p:sldMasterIdLst>
  <p:notesMasterIdLst>
    <p:notesMasterId r:id="rId129"/>
  </p:notesMasterIdLst>
  <p:sldIdLst>
    <p:sldId id="498" r:id="rId29"/>
    <p:sldId id="499" r:id="rId30"/>
    <p:sldId id="500" r:id="rId31"/>
    <p:sldId id="411" r:id="rId32"/>
    <p:sldId id="412" r:id="rId33"/>
    <p:sldId id="495" r:id="rId34"/>
    <p:sldId id="496" r:id="rId35"/>
    <p:sldId id="497" r:id="rId36"/>
    <p:sldId id="430" r:id="rId37"/>
    <p:sldId id="431" r:id="rId38"/>
    <p:sldId id="432" r:id="rId39"/>
    <p:sldId id="433" r:id="rId40"/>
    <p:sldId id="434" r:id="rId41"/>
    <p:sldId id="458" r:id="rId42"/>
    <p:sldId id="459" r:id="rId43"/>
    <p:sldId id="460" r:id="rId44"/>
    <p:sldId id="461" r:id="rId45"/>
    <p:sldId id="462" r:id="rId46"/>
    <p:sldId id="463" r:id="rId47"/>
    <p:sldId id="464" r:id="rId48"/>
    <p:sldId id="465" r:id="rId49"/>
    <p:sldId id="466" r:id="rId50"/>
    <p:sldId id="467" r:id="rId51"/>
    <p:sldId id="468" r:id="rId52"/>
    <p:sldId id="469" r:id="rId53"/>
    <p:sldId id="470" r:id="rId54"/>
    <p:sldId id="471" r:id="rId55"/>
    <p:sldId id="472" r:id="rId56"/>
    <p:sldId id="473" r:id="rId57"/>
    <p:sldId id="437" r:id="rId58"/>
    <p:sldId id="362" r:id="rId59"/>
    <p:sldId id="363" r:id="rId60"/>
    <p:sldId id="364" r:id="rId61"/>
    <p:sldId id="365" r:id="rId62"/>
    <p:sldId id="376" r:id="rId63"/>
    <p:sldId id="371" r:id="rId64"/>
    <p:sldId id="372" r:id="rId65"/>
    <p:sldId id="373" r:id="rId66"/>
    <p:sldId id="374" r:id="rId67"/>
    <p:sldId id="375" r:id="rId68"/>
    <p:sldId id="358" r:id="rId69"/>
    <p:sldId id="359" r:id="rId70"/>
    <p:sldId id="360" r:id="rId71"/>
    <p:sldId id="361" r:id="rId72"/>
    <p:sldId id="377" r:id="rId73"/>
    <p:sldId id="378" r:id="rId74"/>
    <p:sldId id="379" r:id="rId75"/>
    <p:sldId id="380" r:id="rId76"/>
    <p:sldId id="381" r:id="rId77"/>
    <p:sldId id="382" r:id="rId78"/>
    <p:sldId id="383" r:id="rId79"/>
    <p:sldId id="384" r:id="rId80"/>
    <p:sldId id="385" r:id="rId81"/>
    <p:sldId id="386" r:id="rId82"/>
    <p:sldId id="387" r:id="rId83"/>
    <p:sldId id="366" r:id="rId84"/>
    <p:sldId id="367" r:id="rId85"/>
    <p:sldId id="368" r:id="rId86"/>
    <p:sldId id="369" r:id="rId87"/>
    <p:sldId id="370" r:id="rId88"/>
    <p:sldId id="435" r:id="rId89"/>
    <p:sldId id="436" r:id="rId90"/>
    <p:sldId id="413" r:id="rId91"/>
    <p:sldId id="414" r:id="rId92"/>
    <p:sldId id="415" r:id="rId93"/>
    <p:sldId id="416" r:id="rId94"/>
    <p:sldId id="417" r:id="rId95"/>
    <p:sldId id="418" r:id="rId96"/>
    <p:sldId id="419" r:id="rId97"/>
    <p:sldId id="420" r:id="rId98"/>
    <p:sldId id="421" r:id="rId99"/>
    <p:sldId id="422" r:id="rId100"/>
    <p:sldId id="423" r:id="rId101"/>
    <p:sldId id="388" r:id="rId102"/>
    <p:sldId id="389" r:id="rId103"/>
    <p:sldId id="390" r:id="rId104"/>
    <p:sldId id="391" r:id="rId105"/>
    <p:sldId id="392" r:id="rId106"/>
    <p:sldId id="427" r:id="rId107"/>
    <p:sldId id="428" r:id="rId108"/>
    <p:sldId id="429" r:id="rId109"/>
    <p:sldId id="489" r:id="rId110"/>
    <p:sldId id="476" r:id="rId111"/>
    <p:sldId id="477" r:id="rId112"/>
    <p:sldId id="478" r:id="rId113"/>
    <p:sldId id="479" r:id="rId114"/>
    <p:sldId id="480" r:id="rId115"/>
    <p:sldId id="481" r:id="rId116"/>
    <p:sldId id="482" r:id="rId117"/>
    <p:sldId id="483" r:id="rId118"/>
    <p:sldId id="484" r:id="rId119"/>
    <p:sldId id="485" r:id="rId120"/>
    <p:sldId id="486" r:id="rId121"/>
    <p:sldId id="487" r:id="rId122"/>
    <p:sldId id="488" r:id="rId123"/>
    <p:sldId id="490" r:id="rId124"/>
    <p:sldId id="491" r:id="rId125"/>
    <p:sldId id="492" r:id="rId126"/>
    <p:sldId id="493" r:id="rId127"/>
    <p:sldId id="494" r:id="rId12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8" autoAdjust="0"/>
    <p:restoredTop sz="85007" autoAdjust="0"/>
  </p:normalViewPr>
  <p:slideViewPr>
    <p:cSldViewPr snapToObjects="1">
      <p:cViewPr varScale="1">
        <p:scale>
          <a:sx n="72" d="100"/>
          <a:sy n="72" d="100"/>
        </p:scale>
        <p:origin x="78" y="552"/>
      </p:cViewPr>
      <p:guideLst>
        <p:guide orient="horz" pos="1611"/>
        <p:guide pos="2871"/>
      </p:guideLst>
    </p:cSldViewPr>
  </p:slideViewPr>
  <p:outlineViewPr>
    <p:cViewPr>
      <p:scale>
        <a:sx n="33" d="100"/>
        <a:sy n="33" d="100"/>
      </p:scale>
      <p:origin x="0" y="81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slide" Target="slides/slide89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4.xml"/><Relationship Id="rId47" Type="http://schemas.openxmlformats.org/officeDocument/2006/relationships/slide" Target="slides/slide19.xml"/><Relationship Id="rId63" Type="http://schemas.openxmlformats.org/officeDocument/2006/relationships/slide" Target="slides/slide35.xml"/><Relationship Id="rId68" Type="http://schemas.openxmlformats.org/officeDocument/2006/relationships/slide" Target="slides/slide40.xml"/><Relationship Id="rId84" Type="http://schemas.openxmlformats.org/officeDocument/2006/relationships/slide" Target="slides/slide56.xml"/><Relationship Id="rId89" Type="http://schemas.openxmlformats.org/officeDocument/2006/relationships/slide" Target="slides/slide61.xml"/><Relationship Id="rId112" Type="http://schemas.openxmlformats.org/officeDocument/2006/relationships/slide" Target="slides/slide84.xml"/><Relationship Id="rId133" Type="http://schemas.openxmlformats.org/officeDocument/2006/relationships/tableStyles" Target="tableStyles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79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4.xml"/><Relationship Id="rId37" Type="http://schemas.openxmlformats.org/officeDocument/2006/relationships/slide" Target="slides/slide9.xml"/><Relationship Id="rId53" Type="http://schemas.openxmlformats.org/officeDocument/2006/relationships/slide" Target="slides/slide25.xml"/><Relationship Id="rId58" Type="http://schemas.openxmlformats.org/officeDocument/2006/relationships/slide" Target="slides/slide30.xml"/><Relationship Id="rId74" Type="http://schemas.openxmlformats.org/officeDocument/2006/relationships/slide" Target="slides/slide46.xml"/><Relationship Id="rId79" Type="http://schemas.openxmlformats.org/officeDocument/2006/relationships/slide" Target="slides/slide51.xml"/><Relationship Id="rId102" Type="http://schemas.openxmlformats.org/officeDocument/2006/relationships/slide" Target="slides/slide74.xml"/><Relationship Id="rId123" Type="http://schemas.openxmlformats.org/officeDocument/2006/relationships/slide" Target="slides/slide95.xml"/><Relationship Id="rId128" Type="http://schemas.openxmlformats.org/officeDocument/2006/relationships/slide" Target="slides/slide100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62.xml"/><Relationship Id="rId95" Type="http://schemas.openxmlformats.org/officeDocument/2006/relationships/slide" Target="slides/slide67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2.xml"/><Relationship Id="rId35" Type="http://schemas.openxmlformats.org/officeDocument/2006/relationships/slide" Target="slides/slide7.xml"/><Relationship Id="rId43" Type="http://schemas.openxmlformats.org/officeDocument/2006/relationships/slide" Target="slides/slide15.xml"/><Relationship Id="rId48" Type="http://schemas.openxmlformats.org/officeDocument/2006/relationships/slide" Target="slides/slide20.xml"/><Relationship Id="rId56" Type="http://schemas.openxmlformats.org/officeDocument/2006/relationships/slide" Target="slides/slide28.xml"/><Relationship Id="rId64" Type="http://schemas.openxmlformats.org/officeDocument/2006/relationships/slide" Target="slides/slide36.xml"/><Relationship Id="rId69" Type="http://schemas.openxmlformats.org/officeDocument/2006/relationships/slide" Target="slides/slide41.xml"/><Relationship Id="rId77" Type="http://schemas.openxmlformats.org/officeDocument/2006/relationships/slide" Target="slides/slide49.xml"/><Relationship Id="rId100" Type="http://schemas.openxmlformats.org/officeDocument/2006/relationships/slide" Target="slides/slide72.xml"/><Relationship Id="rId105" Type="http://schemas.openxmlformats.org/officeDocument/2006/relationships/slide" Target="slides/slide77.xml"/><Relationship Id="rId113" Type="http://schemas.openxmlformats.org/officeDocument/2006/relationships/slide" Target="slides/slide85.xml"/><Relationship Id="rId118" Type="http://schemas.openxmlformats.org/officeDocument/2006/relationships/slide" Target="slides/slide90.xml"/><Relationship Id="rId126" Type="http://schemas.openxmlformats.org/officeDocument/2006/relationships/slide" Target="slides/slide9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3.xml"/><Relationship Id="rId72" Type="http://schemas.openxmlformats.org/officeDocument/2006/relationships/slide" Target="slides/slide44.xml"/><Relationship Id="rId80" Type="http://schemas.openxmlformats.org/officeDocument/2006/relationships/slide" Target="slides/slide52.xml"/><Relationship Id="rId85" Type="http://schemas.openxmlformats.org/officeDocument/2006/relationships/slide" Target="slides/slide57.xml"/><Relationship Id="rId93" Type="http://schemas.openxmlformats.org/officeDocument/2006/relationships/slide" Target="slides/slide65.xml"/><Relationship Id="rId98" Type="http://schemas.openxmlformats.org/officeDocument/2006/relationships/slide" Target="slides/slide70.xml"/><Relationship Id="rId121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5.xml"/><Relationship Id="rId38" Type="http://schemas.openxmlformats.org/officeDocument/2006/relationships/slide" Target="slides/slide10.xml"/><Relationship Id="rId46" Type="http://schemas.openxmlformats.org/officeDocument/2006/relationships/slide" Target="slides/slide18.xml"/><Relationship Id="rId59" Type="http://schemas.openxmlformats.org/officeDocument/2006/relationships/slide" Target="slides/slide31.xml"/><Relationship Id="rId67" Type="http://schemas.openxmlformats.org/officeDocument/2006/relationships/slide" Target="slides/slide39.xml"/><Relationship Id="rId103" Type="http://schemas.openxmlformats.org/officeDocument/2006/relationships/slide" Target="slides/slide75.xml"/><Relationship Id="rId108" Type="http://schemas.openxmlformats.org/officeDocument/2006/relationships/slide" Target="slides/slide80.xml"/><Relationship Id="rId116" Type="http://schemas.openxmlformats.org/officeDocument/2006/relationships/slide" Target="slides/slide88.xml"/><Relationship Id="rId124" Type="http://schemas.openxmlformats.org/officeDocument/2006/relationships/slide" Target="slides/slide96.xml"/><Relationship Id="rId129" Type="http://schemas.openxmlformats.org/officeDocument/2006/relationships/notesMaster" Target="notesMasters/notesMaster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3.xml"/><Relationship Id="rId54" Type="http://schemas.openxmlformats.org/officeDocument/2006/relationships/slide" Target="slides/slide26.xml"/><Relationship Id="rId62" Type="http://schemas.openxmlformats.org/officeDocument/2006/relationships/slide" Target="slides/slide34.xml"/><Relationship Id="rId70" Type="http://schemas.openxmlformats.org/officeDocument/2006/relationships/slide" Target="slides/slide42.xml"/><Relationship Id="rId75" Type="http://schemas.openxmlformats.org/officeDocument/2006/relationships/slide" Target="slides/slide47.xml"/><Relationship Id="rId83" Type="http://schemas.openxmlformats.org/officeDocument/2006/relationships/slide" Target="slides/slide55.xml"/><Relationship Id="rId88" Type="http://schemas.openxmlformats.org/officeDocument/2006/relationships/slide" Target="slides/slide60.xml"/><Relationship Id="rId91" Type="http://schemas.openxmlformats.org/officeDocument/2006/relationships/slide" Target="slides/slide63.xml"/><Relationship Id="rId96" Type="http://schemas.openxmlformats.org/officeDocument/2006/relationships/slide" Target="slides/slide68.xml"/><Relationship Id="rId111" Type="http://schemas.openxmlformats.org/officeDocument/2006/relationships/slide" Target="slides/slide83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8.xml"/><Relationship Id="rId49" Type="http://schemas.openxmlformats.org/officeDocument/2006/relationships/slide" Target="slides/slide21.xml"/><Relationship Id="rId57" Type="http://schemas.openxmlformats.org/officeDocument/2006/relationships/slide" Target="slides/slide29.xml"/><Relationship Id="rId106" Type="http://schemas.openxmlformats.org/officeDocument/2006/relationships/slide" Target="slides/slide78.xml"/><Relationship Id="rId114" Type="http://schemas.openxmlformats.org/officeDocument/2006/relationships/slide" Target="slides/slide86.xml"/><Relationship Id="rId119" Type="http://schemas.openxmlformats.org/officeDocument/2006/relationships/slide" Target="slides/slide91.xml"/><Relationship Id="rId127" Type="http://schemas.openxmlformats.org/officeDocument/2006/relationships/slide" Target="slides/slide9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3.xml"/><Relationship Id="rId44" Type="http://schemas.openxmlformats.org/officeDocument/2006/relationships/slide" Target="slides/slide16.xml"/><Relationship Id="rId52" Type="http://schemas.openxmlformats.org/officeDocument/2006/relationships/slide" Target="slides/slide24.xml"/><Relationship Id="rId60" Type="http://schemas.openxmlformats.org/officeDocument/2006/relationships/slide" Target="slides/slide32.xml"/><Relationship Id="rId65" Type="http://schemas.openxmlformats.org/officeDocument/2006/relationships/slide" Target="slides/slide37.xml"/><Relationship Id="rId73" Type="http://schemas.openxmlformats.org/officeDocument/2006/relationships/slide" Target="slides/slide45.xml"/><Relationship Id="rId78" Type="http://schemas.openxmlformats.org/officeDocument/2006/relationships/slide" Target="slides/slide50.xml"/><Relationship Id="rId81" Type="http://schemas.openxmlformats.org/officeDocument/2006/relationships/slide" Target="slides/slide53.xml"/><Relationship Id="rId86" Type="http://schemas.openxmlformats.org/officeDocument/2006/relationships/slide" Target="slides/slide58.xml"/><Relationship Id="rId94" Type="http://schemas.openxmlformats.org/officeDocument/2006/relationships/slide" Target="slides/slide66.xml"/><Relationship Id="rId99" Type="http://schemas.openxmlformats.org/officeDocument/2006/relationships/slide" Target="slides/slide71.xml"/><Relationship Id="rId101" Type="http://schemas.openxmlformats.org/officeDocument/2006/relationships/slide" Target="slides/slide73.xml"/><Relationship Id="rId122" Type="http://schemas.openxmlformats.org/officeDocument/2006/relationships/slide" Target="slides/slide94.xml"/><Relationship Id="rId13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1.xml"/><Relationship Id="rId109" Type="http://schemas.openxmlformats.org/officeDocument/2006/relationships/slide" Target="slides/slide81.xml"/><Relationship Id="rId34" Type="http://schemas.openxmlformats.org/officeDocument/2006/relationships/slide" Target="slides/slide6.xml"/><Relationship Id="rId50" Type="http://schemas.openxmlformats.org/officeDocument/2006/relationships/slide" Target="slides/slide22.xml"/><Relationship Id="rId55" Type="http://schemas.openxmlformats.org/officeDocument/2006/relationships/slide" Target="slides/slide27.xml"/><Relationship Id="rId76" Type="http://schemas.openxmlformats.org/officeDocument/2006/relationships/slide" Target="slides/slide48.xml"/><Relationship Id="rId97" Type="http://schemas.openxmlformats.org/officeDocument/2006/relationships/slide" Target="slides/slide69.xml"/><Relationship Id="rId104" Type="http://schemas.openxmlformats.org/officeDocument/2006/relationships/slide" Target="slides/slide76.xml"/><Relationship Id="rId120" Type="http://schemas.openxmlformats.org/officeDocument/2006/relationships/slide" Target="slides/slide92.xml"/><Relationship Id="rId125" Type="http://schemas.openxmlformats.org/officeDocument/2006/relationships/slide" Target="slides/slide9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3.xml"/><Relationship Id="rId92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12.xml"/><Relationship Id="rId45" Type="http://schemas.openxmlformats.org/officeDocument/2006/relationships/slide" Target="slides/slide17.xml"/><Relationship Id="rId66" Type="http://schemas.openxmlformats.org/officeDocument/2006/relationships/slide" Target="slides/slide38.xml"/><Relationship Id="rId87" Type="http://schemas.openxmlformats.org/officeDocument/2006/relationships/slide" Target="slides/slide59.xml"/><Relationship Id="rId110" Type="http://schemas.openxmlformats.org/officeDocument/2006/relationships/slide" Target="slides/slide82.xml"/><Relationship Id="rId115" Type="http://schemas.openxmlformats.org/officeDocument/2006/relationships/slide" Target="slides/slide87.xml"/><Relationship Id="rId131" Type="http://schemas.openxmlformats.org/officeDocument/2006/relationships/viewProps" Target="viewProps.xml"/><Relationship Id="rId61" Type="http://schemas.openxmlformats.org/officeDocument/2006/relationships/slide" Target="slides/slide33.xml"/><Relationship Id="rId82" Type="http://schemas.openxmlformats.org/officeDocument/2006/relationships/slide" Target="slides/slide54.xml"/><Relationship Id="rId19" Type="http://schemas.openxmlformats.org/officeDocument/2006/relationships/slideMaster" Target="slideMasters/slideMaster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D7A2A-D37B-460A-AE40-68C657171B6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83063-3985-46CA-A527-C4E7F2CD6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802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3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20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21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22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23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24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25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26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27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28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29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7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8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14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15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16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17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18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19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3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12994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670" cy="110363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2070" cy="13157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870" cy="3395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670" cy="10229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670" cy="1126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870" cy="3395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870" cy="3395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775" cy="4813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775" cy="2964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3045" cy="4813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3045" cy="2964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900" cy="8731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3020" cy="43910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900" cy="35198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670" cy="4260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670" cy="30873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670" cy="60515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870" cy="339598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1932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670" cy="438975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1070" cy="438975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71450" indent="-17145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670" cy="110363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2070" cy="13157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870" cy="3395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670" cy="10229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670" cy="1126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870" cy="3395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870" cy="3395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775" cy="4813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775" cy="2964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3045" cy="4813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3045" cy="2964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900" cy="8731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3020" cy="43910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900" cy="35198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670" cy="4260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670" cy="30873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670" cy="60515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870" cy="339598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670" cy="438975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1070" cy="438975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71450" indent="-17145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670" cy="110363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2070" cy="13157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870" cy="3395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670" cy="10229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670" cy="1126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870" cy="3395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870" cy="3395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775" cy="4813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775" cy="2964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3045" cy="4813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3045" cy="2964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900" cy="8731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3020" cy="43910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900" cy="35198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670" cy="4260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670" cy="30873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670" cy="60515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870" cy="339598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670" cy="438975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1070" cy="438975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71450" indent="-17145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143000" y="842010"/>
            <a:ext cx="6858635" cy="17913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143000" y="2701290"/>
            <a:ext cx="6858635" cy="12426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3570" y="1282065"/>
            <a:ext cx="7887335" cy="21399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23570" y="3442335"/>
            <a:ext cx="7887335" cy="11252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28650" y="1369060"/>
            <a:ext cx="38868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29150" y="1369060"/>
            <a:ext cx="38868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992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29920" y="1261110"/>
            <a:ext cx="3868420" cy="617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29920" y="1878330"/>
            <a:ext cx="3868420" cy="2764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29150" y="1261110"/>
            <a:ext cx="3888105" cy="617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29150" y="1878330"/>
            <a:ext cx="3888105" cy="2764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9920" y="342900"/>
            <a:ext cx="2949575" cy="12007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887470" y="740410"/>
            <a:ext cx="4629785" cy="36556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629920" y="1543050"/>
            <a:ext cx="2949575" cy="28594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9920" y="342900"/>
            <a:ext cx="2949575" cy="12007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3887470" y="740410"/>
            <a:ext cx="4629785" cy="365569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629920" y="1543050"/>
            <a:ext cx="2949575" cy="28594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543675" y="273685"/>
            <a:ext cx="1972310" cy="435991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628650" y="273685"/>
            <a:ext cx="5801360" cy="435991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143000" y="842010"/>
            <a:ext cx="6858635" cy="17913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143000" y="2701290"/>
            <a:ext cx="6858635" cy="12426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3570" y="1282065"/>
            <a:ext cx="7887335" cy="21399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23570" y="3442335"/>
            <a:ext cx="7887335" cy="11252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28650" y="1369060"/>
            <a:ext cx="38868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29150" y="1369060"/>
            <a:ext cx="38868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992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29920" y="1261110"/>
            <a:ext cx="3868420" cy="617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29920" y="1878330"/>
            <a:ext cx="3868420" cy="2764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29150" y="1261110"/>
            <a:ext cx="3888105" cy="617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29150" y="1878330"/>
            <a:ext cx="3888105" cy="2764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9920" y="342900"/>
            <a:ext cx="2949575" cy="12007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887470" y="740410"/>
            <a:ext cx="4629785" cy="36556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629920" y="1543050"/>
            <a:ext cx="2949575" cy="28594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9920" y="342900"/>
            <a:ext cx="2949575" cy="12007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3887470" y="740410"/>
            <a:ext cx="4629785" cy="365569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629920" y="1543050"/>
            <a:ext cx="2949575" cy="28594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543675" y="273685"/>
            <a:ext cx="1972310" cy="435991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628650" y="273685"/>
            <a:ext cx="5801360" cy="435991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143000" y="842010"/>
            <a:ext cx="6858635" cy="17913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143000" y="2701290"/>
            <a:ext cx="6858635" cy="12426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3570" y="1282065"/>
            <a:ext cx="7887335" cy="21399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23570" y="3442335"/>
            <a:ext cx="7887335" cy="11252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28650" y="1369060"/>
            <a:ext cx="38868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29150" y="1369060"/>
            <a:ext cx="38868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992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29920" y="1261110"/>
            <a:ext cx="3868420" cy="617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29920" y="1878330"/>
            <a:ext cx="3868420" cy="2764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29150" y="1261110"/>
            <a:ext cx="3888105" cy="617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29150" y="1878330"/>
            <a:ext cx="3888105" cy="2764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9920" y="342900"/>
            <a:ext cx="2949575" cy="12007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887470" y="740410"/>
            <a:ext cx="4629785" cy="36556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629920" y="1543050"/>
            <a:ext cx="2949575" cy="28594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9920" y="342900"/>
            <a:ext cx="2949575" cy="12007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3887470" y="740410"/>
            <a:ext cx="4629785" cy="365569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629920" y="1543050"/>
            <a:ext cx="2949575" cy="28594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543675" y="273685"/>
            <a:ext cx="1972310" cy="435991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628650" y="273685"/>
            <a:ext cx="5801360" cy="435991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143000" y="842010"/>
            <a:ext cx="6858635" cy="17913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143000" y="2701290"/>
            <a:ext cx="6858635" cy="12426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3570" y="1282065"/>
            <a:ext cx="7887335" cy="21399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23570" y="3442335"/>
            <a:ext cx="7887335" cy="11252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28650" y="1369060"/>
            <a:ext cx="38868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29150" y="1369060"/>
            <a:ext cx="38868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992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29920" y="1261110"/>
            <a:ext cx="3868420" cy="617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29920" y="1878330"/>
            <a:ext cx="3868420" cy="2764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29150" y="1261110"/>
            <a:ext cx="3888105" cy="617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29150" y="1878330"/>
            <a:ext cx="3888105" cy="2764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9920" y="342900"/>
            <a:ext cx="2949575" cy="12007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887470" y="740410"/>
            <a:ext cx="4629785" cy="36556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629920" y="1543050"/>
            <a:ext cx="2949575" cy="28594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9920" y="342900"/>
            <a:ext cx="2949575" cy="12007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3887470" y="740410"/>
            <a:ext cx="4629785" cy="365569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629920" y="1543050"/>
            <a:ext cx="2949575" cy="28594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543675" y="273685"/>
            <a:ext cx="1972310" cy="435991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628650" y="273685"/>
            <a:ext cx="5801360" cy="435991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685800" y="842010"/>
            <a:ext cx="7773035" cy="17913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algn="ctr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143000" y="2701290"/>
            <a:ext cx="6858635" cy="12426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ctr" latinLnBrk="0">
              <a:buFontTx/>
              <a:buNone/>
              <a:defRPr lang="en-GB" altLang="en-US" sz="2400"/>
            </a:lvl1pPr>
            <a:lvl2pPr marL="457200" lvl="1" indent="0" algn="ctr" latinLnBrk="0">
              <a:buFontTx/>
              <a:buNone/>
              <a:defRPr lang="en-GB" altLang="en-US" sz="2000"/>
            </a:lvl2pPr>
            <a:lvl3pPr marL="914400" lvl="2" indent="0" algn="ctr" latinLnBrk="0">
              <a:buFontTx/>
              <a:buNone/>
              <a:defRPr lang="en-GB" altLang="en-US" sz="1800"/>
            </a:lvl3pPr>
            <a:lvl4pPr marL="1371600" lvl="3" indent="0" algn="ctr" latinLnBrk="0">
              <a:buFontTx/>
              <a:buNone/>
              <a:defRPr lang="en-GB" altLang="en-US" sz="1600"/>
            </a:lvl4pPr>
            <a:lvl5pPr marL="1828800" lvl="4" indent="0" algn="ctr" latinLnBrk="0">
              <a:buFontTx/>
              <a:buNone/>
              <a:defRPr lang="en-GB" altLang="en-US" sz="1600"/>
            </a:lvl5pPr>
            <a:lvl6pPr marL="2286000" lvl="5" indent="0" algn="ctr" latinLnBrk="0">
              <a:buFontTx/>
              <a:buNone/>
              <a:defRPr lang="en-GB" altLang="en-US" sz="1600"/>
            </a:lvl6pPr>
            <a:lvl7pPr marL="2743200" lvl="6" indent="0" algn="ctr" latinLnBrk="0">
              <a:buFontTx/>
              <a:buNone/>
              <a:defRPr lang="en-GB" altLang="en-US" sz="1600"/>
            </a:lvl7pPr>
            <a:lvl8pPr marL="3200400" lvl="7" indent="0" algn="ctr" latinLnBrk="0">
              <a:buFontTx/>
              <a:buNone/>
              <a:defRPr lang="en-GB" altLang="en-US" sz="1600"/>
            </a:lvl8pPr>
            <a:lvl9pPr marL="3657600" lvl="8" indent="0" algn="ctr" latinLnBrk="0">
              <a:buFontTx/>
              <a:buNone/>
              <a:defRPr lang="en-GB" altLang="en-US" sz="16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3570" y="1282065"/>
            <a:ext cx="7887335" cy="213995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3570" y="3442335"/>
            <a:ext cx="7887335" cy="11252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400">
                <a:solidFill>
                  <a:schemeClr val="tx1"/>
                </a:solidFill>
              </a:defRPr>
            </a:lvl1pPr>
            <a:lvl2pPr marL="457200" lvl="1" indent="0" latinLnBrk="0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latinLnBrk="0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628650" y="1369060"/>
            <a:ext cx="3886835" cy="32645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4629150" y="1369060"/>
            <a:ext cx="3886835" cy="32645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992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9920" y="1261110"/>
            <a:ext cx="3868420" cy="6178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29920" y="1878330"/>
            <a:ext cx="3868420" cy="27647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4629150" y="1261110"/>
            <a:ext cx="3888105" cy="6178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4629150" y="1878330"/>
            <a:ext cx="3888105" cy="27647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9920" y="342900"/>
            <a:ext cx="2949575" cy="120078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887470" y="740410"/>
            <a:ext cx="4629785" cy="36556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lvl="1" indent="0" latinLnBrk="0">
              <a:buFontTx/>
              <a:buNone/>
              <a:defRPr lang="en-GB" altLang="en-US" sz="2800"/>
            </a:lvl2pPr>
            <a:lvl3pPr marL="0" lvl="2" indent="0" latinLnBrk="0">
              <a:buFontTx/>
              <a:buNone/>
              <a:defRPr lang="en-GB" altLang="en-US" sz="2400"/>
            </a:lvl3pPr>
            <a:lvl4pPr marL="0" lvl="3" indent="0" latinLnBrk="0">
              <a:buFontTx/>
              <a:buNone/>
              <a:defRPr lang="en-GB" altLang="en-US" sz="2000"/>
            </a:lvl4pPr>
            <a:lvl5pPr marL="0" lvl="4" indent="0" latinLnBrk="0">
              <a:buFontTx/>
              <a:buNone/>
              <a:defRPr lang="en-GB" altLang="en-US" sz="2000"/>
            </a:lvl5pPr>
            <a:lvl6pPr marL="0" lvl="5" indent="0" latinLnBrk="0">
              <a:buFontTx/>
              <a:buNone/>
              <a:defRPr lang="en-GB" altLang="en-US" sz="2000"/>
            </a:lvl6pPr>
            <a:lvl7pPr marL="0" lvl="6" indent="0" latinLnBrk="0">
              <a:buFontTx/>
              <a:buNone/>
              <a:defRPr lang="en-GB" altLang="en-US" sz="2000"/>
            </a:lvl7pPr>
            <a:lvl8pPr marL="0" lvl="7" indent="0" latinLnBrk="0">
              <a:buFontTx/>
              <a:buNone/>
              <a:defRPr lang="en-GB" altLang="en-US" sz="2000"/>
            </a:lvl8pPr>
            <a:lvl9pPr marL="0" lvl="8" indent="0" latinLnBrk="0">
              <a:buFontTx/>
              <a:buNone/>
              <a:defRPr lang="en-GB" altLang="en-US" sz="2000"/>
            </a:lvl9pPr>
          </a:lstStyle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629920" y="1543050"/>
            <a:ext cx="2949575" cy="28594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9920" y="342900"/>
            <a:ext cx="2949575" cy="120078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3887470" y="740410"/>
            <a:ext cx="4629785" cy="3655695"/>
          </a:xfrm>
          <a:prstGeom prst="rect">
            <a:avLst/>
          </a:prstGeom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629920" y="1543050"/>
            <a:ext cx="2949575" cy="28594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6543675" y="273685"/>
            <a:ext cx="1972310" cy="435991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628650" y="273685"/>
            <a:ext cx="5801360" cy="435991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latinLnBrk="0">
              <a:buFont typeface="Arial"/>
              <a:buChar char="•"/>
            </a:pPr>
            <a:r>
              <a:rPr lang="ko-KR" altLang="en-US"/>
              <a:t>마스터 텍스트 스타일을 편집합니다</a:t>
            </a:r>
          </a:p>
          <a:p>
            <a:pPr marL="742950" lvl="1" indent="-285750" latinLnBrk="0">
              <a:buFont typeface="Arial"/>
              <a:buChar char="–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–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»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4818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367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729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146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798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/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66070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8948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743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82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5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85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4.xml"/><Relationship Id="rId3" Type="http://schemas.openxmlformats.org/officeDocument/2006/relationships/slideLayout" Target="../slideLayouts/slideLayout289.xml"/><Relationship Id="rId7" Type="http://schemas.openxmlformats.org/officeDocument/2006/relationships/slideLayout" Target="../slideLayouts/slideLayout293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8.xml"/><Relationship Id="rId1" Type="http://schemas.openxmlformats.org/officeDocument/2006/relationships/slideLayout" Target="../slideLayouts/slideLayout287.xml"/><Relationship Id="rId6" Type="http://schemas.openxmlformats.org/officeDocument/2006/relationships/slideLayout" Target="../slideLayouts/slideLayout292.xml"/><Relationship Id="rId11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1.xml"/><Relationship Id="rId10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0.xml"/><Relationship Id="rId9" Type="http://schemas.openxmlformats.org/officeDocument/2006/relationships/slideLayout" Target="../slideLayouts/slideLayout295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3" Type="http://schemas.openxmlformats.org/officeDocument/2006/relationships/slideLayout" Target="../slideLayouts/slideLayout300.xml"/><Relationship Id="rId7" Type="http://schemas.openxmlformats.org/officeDocument/2006/relationships/slideLayout" Target="../slideLayouts/slideLayout304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9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580"/>
            <a:ext cx="2133600" cy="2736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1229-18D9-4108-9378-0C45E9B25304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580"/>
            <a:ext cx="2895600" cy="2736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580"/>
            <a:ext cx="2133600" cy="2736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39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3" r:id="rId1"/>
    <p:sldLayoutId id="2147484604" r:id="rId2"/>
    <p:sldLayoutId id="2147484605" r:id="rId3"/>
    <p:sldLayoutId id="2147484606" r:id="rId4"/>
    <p:sldLayoutId id="2147484607" r:id="rId5"/>
    <p:sldLayoutId id="2147484608" r:id="rId6"/>
    <p:sldLayoutId id="2147484609" r:id="rId7"/>
    <p:sldLayoutId id="2147484610" r:id="rId8"/>
    <p:sldLayoutId id="2147484611" r:id="rId9"/>
    <p:sldLayoutId id="2147484612" r:id="rId10"/>
    <p:sldLayoutId id="214748461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 latinLnBrk="0">
              <a:buFontTx/>
              <a:buNone/>
            </a:pPr>
            <a:r>
              <a:rPr sz="440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870" cy="3395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 latinLnBrk="0">
              <a:buFontTx/>
              <a:buNone/>
            </a:pPr>
            <a:r>
              <a:rPr sz="320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 latinLnBrk="0"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 latinLnBrk="0">
              <a:buFontTx/>
              <a:buNone/>
            </a:pPr>
            <a:r>
              <a:rPr sz="240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24" r:id="rId1"/>
    <p:sldLayoutId id="2147484725" r:id="rId2"/>
    <p:sldLayoutId id="2147484726" r:id="rId3"/>
    <p:sldLayoutId id="2147484727" r:id="rId4"/>
    <p:sldLayoutId id="2147484728" r:id="rId5"/>
    <p:sldLayoutId id="2147484729" r:id="rId6"/>
    <p:sldLayoutId id="2147484730" r:id="rId7"/>
    <p:sldLayoutId id="2147484731" r:id="rId8"/>
    <p:sldLayoutId id="2147484732" r:id="rId9"/>
    <p:sldLayoutId id="2147484733" r:id="rId10"/>
    <p:sldLayoutId id="2147484734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 latinLnBrk="0">
              <a:buFontTx/>
              <a:buNone/>
            </a:pPr>
            <a:r>
              <a:rPr sz="440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870" cy="3395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 latinLnBrk="0">
              <a:buFontTx/>
              <a:buNone/>
            </a:pPr>
            <a:r>
              <a:rPr sz="320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 latinLnBrk="0"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 latinLnBrk="0">
              <a:buFontTx/>
              <a:buNone/>
            </a:pPr>
            <a:r>
              <a:rPr sz="240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35" r:id="rId1"/>
    <p:sldLayoutId id="2147484736" r:id="rId2"/>
    <p:sldLayoutId id="2147484737" r:id="rId3"/>
    <p:sldLayoutId id="2147484738" r:id="rId4"/>
    <p:sldLayoutId id="2147484739" r:id="rId5"/>
    <p:sldLayoutId id="2147484740" r:id="rId6"/>
    <p:sldLayoutId id="2147484741" r:id="rId7"/>
    <p:sldLayoutId id="2147484742" r:id="rId8"/>
    <p:sldLayoutId id="2147484743" r:id="rId9"/>
    <p:sldLayoutId id="2147484744" r:id="rId10"/>
    <p:sldLayoutId id="2147484745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 latinLnBrk="0">
              <a:buFontTx/>
              <a:buNone/>
            </a:pPr>
            <a:r>
              <a:rPr sz="440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870" cy="3395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 latinLnBrk="0">
              <a:buFontTx/>
              <a:buNone/>
            </a:pPr>
            <a:r>
              <a:rPr sz="320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 latinLnBrk="0"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 latinLnBrk="0">
              <a:buFontTx/>
              <a:buNone/>
            </a:pPr>
            <a:r>
              <a:rPr sz="240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6" r:id="rId1"/>
    <p:sldLayoutId id="2147484747" r:id="rId2"/>
    <p:sldLayoutId id="2147484748" r:id="rId3"/>
    <p:sldLayoutId id="2147484749" r:id="rId4"/>
    <p:sldLayoutId id="2147484750" r:id="rId5"/>
    <p:sldLayoutId id="2147484751" r:id="rId6"/>
    <p:sldLayoutId id="2147484752" r:id="rId7"/>
    <p:sldLayoutId id="2147484753" r:id="rId8"/>
    <p:sldLayoutId id="2147484754" r:id="rId9"/>
    <p:sldLayoutId id="2147484755" r:id="rId10"/>
    <p:sldLayoutId id="2147484756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68" r:id="rId1"/>
    <p:sldLayoutId id="2147484769" r:id="rId2"/>
    <p:sldLayoutId id="2147484770" r:id="rId3"/>
    <p:sldLayoutId id="2147484771" r:id="rId4"/>
    <p:sldLayoutId id="2147484772" r:id="rId5"/>
    <p:sldLayoutId id="2147484773" r:id="rId6"/>
    <p:sldLayoutId id="2147484774" r:id="rId7"/>
    <p:sldLayoutId id="2147484775" r:id="rId8"/>
    <p:sldLayoutId id="2147484776" r:id="rId9"/>
    <p:sldLayoutId id="2147484777" r:id="rId10"/>
    <p:sldLayoutId id="2147484778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9" r:id="rId1"/>
    <p:sldLayoutId id="2147484780" r:id="rId2"/>
    <p:sldLayoutId id="2147484781" r:id="rId3"/>
    <p:sldLayoutId id="2147484782" r:id="rId4"/>
    <p:sldLayoutId id="2147484783" r:id="rId5"/>
    <p:sldLayoutId id="2147484784" r:id="rId6"/>
    <p:sldLayoutId id="2147484785" r:id="rId7"/>
    <p:sldLayoutId id="2147484786" r:id="rId8"/>
    <p:sldLayoutId id="2147484787" r:id="rId9"/>
    <p:sldLayoutId id="2147484788" r:id="rId10"/>
    <p:sldLayoutId id="2147484789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90" r:id="rId1"/>
    <p:sldLayoutId id="2147484791" r:id="rId2"/>
    <p:sldLayoutId id="2147484792" r:id="rId3"/>
    <p:sldLayoutId id="2147484793" r:id="rId4"/>
    <p:sldLayoutId id="2147484794" r:id="rId5"/>
    <p:sldLayoutId id="2147484795" r:id="rId6"/>
    <p:sldLayoutId id="2147484796" r:id="rId7"/>
    <p:sldLayoutId id="2147484797" r:id="rId8"/>
    <p:sldLayoutId id="2147484798" r:id="rId9"/>
    <p:sldLayoutId id="2147484799" r:id="rId10"/>
    <p:sldLayoutId id="2147484800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2023-01-31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01" r:id="rId1"/>
    <p:sldLayoutId id="2147484802" r:id="rId2"/>
    <p:sldLayoutId id="2147484803" r:id="rId3"/>
    <p:sldLayoutId id="2147484804" r:id="rId4"/>
    <p:sldLayoutId id="2147484805" r:id="rId5"/>
    <p:sldLayoutId id="2147484806" r:id="rId6"/>
    <p:sldLayoutId id="2147484807" r:id="rId7"/>
    <p:sldLayoutId id="2147484808" r:id="rId8"/>
    <p:sldLayoutId id="2147484809" r:id="rId9"/>
    <p:sldLayoutId id="2147484810" r:id="rId10"/>
    <p:sldLayoutId id="2147484811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12" r:id="rId1"/>
    <p:sldLayoutId id="2147484813" r:id="rId2"/>
    <p:sldLayoutId id="2147484814" r:id="rId3"/>
    <p:sldLayoutId id="2147484815" r:id="rId4"/>
    <p:sldLayoutId id="2147484816" r:id="rId5"/>
    <p:sldLayoutId id="2147484817" r:id="rId6"/>
    <p:sldLayoutId id="2147484818" r:id="rId7"/>
    <p:sldLayoutId id="2147484819" r:id="rId8"/>
    <p:sldLayoutId id="2147484820" r:id="rId9"/>
    <p:sldLayoutId id="2147484821" r:id="rId10"/>
    <p:sldLayoutId id="2147484822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23" r:id="rId1"/>
    <p:sldLayoutId id="2147484824" r:id="rId2"/>
    <p:sldLayoutId id="2147484825" r:id="rId3"/>
    <p:sldLayoutId id="2147484826" r:id="rId4"/>
    <p:sldLayoutId id="2147484827" r:id="rId5"/>
    <p:sldLayoutId id="2147484828" r:id="rId6"/>
    <p:sldLayoutId id="2147484829" r:id="rId7"/>
    <p:sldLayoutId id="2147484830" r:id="rId8"/>
    <p:sldLayoutId id="2147484831" r:id="rId9"/>
    <p:sldLayoutId id="2147484832" r:id="rId10"/>
    <p:sldLayoutId id="2147484833" r:id="rId11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58" r:id="rId1"/>
    <p:sldLayoutId id="2147485159" r:id="rId2"/>
    <p:sldLayoutId id="2147485160" r:id="rId3"/>
    <p:sldLayoutId id="2147485161" r:id="rId4"/>
    <p:sldLayoutId id="2147485162" r:id="rId5"/>
    <p:sldLayoutId id="2147485163" r:id="rId6"/>
    <p:sldLayoutId id="2147485164" r:id="rId7"/>
    <p:sldLayoutId id="2147485165" r:id="rId8"/>
    <p:sldLayoutId id="2147485166" r:id="rId9"/>
    <p:sldLayoutId id="2147485167" r:id="rId10"/>
    <p:sldLayoutId id="2147485168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69" r:id="rId1"/>
    <p:sldLayoutId id="2147485170" r:id="rId2"/>
    <p:sldLayoutId id="2147485171" r:id="rId3"/>
    <p:sldLayoutId id="2147485172" r:id="rId4"/>
    <p:sldLayoutId id="2147485173" r:id="rId5"/>
    <p:sldLayoutId id="2147485174" r:id="rId6"/>
    <p:sldLayoutId id="2147485175" r:id="rId7"/>
    <p:sldLayoutId id="2147485176" r:id="rId8"/>
    <p:sldLayoutId id="2147485177" r:id="rId9"/>
    <p:sldLayoutId id="2147485178" r:id="rId10"/>
    <p:sldLayoutId id="2147485179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80" r:id="rId1"/>
    <p:sldLayoutId id="2147485181" r:id="rId2"/>
    <p:sldLayoutId id="2147485182" r:id="rId3"/>
    <p:sldLayoutId id="2147485183" r:id="rId4"/>
    <p:sldLayoutId id="2147485184" r:id="rId5"/>
    <p:sldLayoutId id="2147485185" r:id="rId6"/>
    <p:sldLayoutId id="2147485186" r:id="rId7"/>
    <p:sldLayoutId id="2147485187" r:id="rId8"/>
    <p:sldLayoutId id="2147485188" r:id="rId9"/>
    <p:sldLayoutId id="2147485189" r:id="rId10"/>
    <p:sldLayoutId id="2147485190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02" r:id="rId1"/>
    <p:sldLayoutId id="2147485203" r:id="rId2"/>
    <p:sldLayoutId id="2147485204" r:id="rId3"/>
    <p:sldLayoutId id="2147485205" r:id="rId4"/>
    <p:sldLayoutId id="2147485206" r:id="rId5"/>
    <p:sldLayoutId id="2147485207" r:id="rId6"/>
    <p:sldLayoutId id="2147485208" r:id="rId7"/>
    <p:sldLayoutId id="2147485209" r:id="rId8"/>
    <p:sldLayoutId id="2147485210" r:id="rId9"/>
    <p:sldLayoutId id="2147485211" r:id="rId10"/>
    <p:sldLayoutId id="2147485212" r:id="rId11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13" r:id="rId1"/>
    <p:sldLayoutId id="2147485214" r:id="rId2"/>
    <p:sldLayoutId id="2147485215" r:id="rId3"/>
    <p:sldLayoutId id="2147485216" r:id="rId4"/>
    <p:sldLayoutId id="2147485217" r:id="rId5"/>
    <p:sldLayoutId id="2147485218" r:id="rId6"/>
    <p:sldLayoutId id="2147485219" r:id="rId7"/>
    <p:sldLayoutId id="2147485220" r:id="rId8"/>
    <p:sldLayoutId id="2147485221" r:id="rId9"/>
    <p:sldLayoutId id="2147485222" r:id="rId10"/>
    <p:sldLayoutId id="2147485223" r:id="rId11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24" r:id="rId1"/>
    <p:sldLayoutId id="2147485225" r:id="rId2"/>
    <p:sldLayoutId id="2147485226" r:id="rId3"/>
    <p:sldLayoutId id="2147485227" r:id="rId4"/>
    <p:sldLayoutId id="2147485228" r:id="rId5"/>
    <p:sldLayoutId id="2147485229" r:id="rId6"/>
    <p:sldLayoutId id="2147485230" r:id="rId7"/>
    <p:sldLayoutId id="2147485231" r:id="rId8"/>
    <p:sldLayoutId id="2147485232" r:id="rId9"/>
    <p:sldLayoutId id="2147485233" r:id="rId10"/>
    <p:sldLayoutId id="2147485234" r:id="rId11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35" r:id="rId1"/>
    <p:sldLayoutId id="2147485236" r:id="rId2"/>
    <p:sldLayoutId id="2147485237" r:id="rId3"/>
    <p:sldLayoutId id="2147485238" r:id="rId4"/>
    <p:sldLayoutId id="2147485239" r:id="rId5"/>
    <p:sldLayoutId id="2147485240" r:id="rId6"/>
    <p:sldLayoutId id="2147485241" r:id="rId7"/>
    <p:sldLayoutId id="2147485242" r:id="rId8"/>
    <p:sldLayoutId id="2147485243" r:id="rId9"/>
    <p:sldLayoutId id="2147485244" r:id="rId10"/>
    <p:sldLayoutId id="2147485245" r:id="rId11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81" r:id="rId1"/>
    <p:sldLayoutId id="2147485282" r:id="rId2"/>
    <p:sldLayoutId id="2147485283" r:id="rId3"/>
    <p:sldLayoutId id="2147485284" r:id="rId4"/>
    <p:sldLayoutId id="2147485285" r:id="rId5"/>
    <p:sldLayoutId id="2147485286" r:id="rId6"/>
    <p:sldLayoutId id="2147485287" r:id="rId7"/>
    <p:sldLayoutId id="2147485288" r:id="rId8"/>
    <p:sldLayoutId id="2147485289" r:id="rId9"/>
    <p:sldLayoutId id="2147485290" r:id="rId10"/>
    <p:sldLayoutId id="2147485291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576" r:id="rId1"/>
    <p:sldLayoutId id="2147486577" r:id="rId2"/>
    <p:sldLayoutId id="2147486578" r:id="rId3"/>
    <p:sldLayoutId id="2147486579" r:id="rId4"/>
    <p:sldLayoutId id="2147486580" r:id="rId5"/>
    <p:sldLayoutId id="2147486581" r:id="rId6"/>
    <p:sldLayoutId id="2147486582" r:id="rId7"/>
    <p:sldLayoutId id="2147486583" r:id="rId8"/>
    <p:sldLayoutId id="2147486584" r:id="rId9"/>
    <p:sldLayoutId id="2147486585" r:id="rId10"/>
    <p:sldLayoutId id="2147486586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587" r:id="rId1"/>
    <p:sldLayoutId id="2147486588" r:id="rId2"/>
    <p:sldLayoutId id="2147486589" r:id="rId3"/>
    <p:sldLayoutId id="2147486590" r:id="rId4"/>
    <p:sldLayoutId id="2147486591" r:id="rId5"/>
    <p:sldLayoutId id="2147486592" r:id="rId6"/>
    <p:sldLayoutId id="2147486593" r:id="rId7"/>
    <p:sldLayoutId id="2147486594" r:id="rId8"/>
    <p:sldLayoutId id="2147486595" r:id="rId9"/>
    <p:sldLayoutId id="2147486596" r:id="rId10"/>
    <p:sldLayoutId id="2147486597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5" r:id="rId1"/>
    <p:sldLayoutId id="2147484626" r:id="rId2"/>
    <p:sldLayoutId id="2147484627" r:id="rId3"/>
    <p:sldLayoutId id="2147484628" r:id="rId4"/>
    <p:sldLayoutId id="2147484629" r:id="rId5"/>
    <p:sldLayoutId id="2147484630" r:id="rId6"/>
    <p:sldLayoutId id="2147484631" r:id="rId7"/>
    <p:sldLayoutId id="2147484632" r:id="rId8"/>
    <p:sldLayoutId id="2147484633" r:id="rId9"/>
    <p:sldLayoutId id="2147484634" r:id="rId10"/>
    <p:sldLayoutId id="2147484635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6" r:id="rId1"/>
    <p:sldLayoutId id="2147484637" r:id="rId2"/>
    <p:sldLayoutId id="2147484638" r:id="rId3"/>
    <p:sldLayoutId id="2147484639" r:id="rId4"/>
    <p:sldLayoutId id="2147484640" r:id="rId5"/>
    <p:sldLayoutId id="2147484641" r:id="rId6"/>
    <p:sldLayoutId id="2147484642" r:id="rId7"/>
    <p:sldLayoutId id="2147484643" r:id="rId8"/>
    <p:sldLayoutId id="2147484644" r:id="rId9"/>
    <p:sldLayoutId id="2147484645" r:id="rId10"/>
    <p:sldLayoutId id="2147484646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7" r:id="rId1"/>
    <p:sldLayoutId id="2147484648" r:id="rId2"/>
    <p:sldLayoutId id="2147484649" r:id="rId3"/>
    <p:sldLayoutId id="2147484650" r:id="rId4"/>
    <p:sldLayoutId id="2147484651" r:id="rId5"/>
    <p:sldLayoutId id="2147484652" r:id="rId6"/>
    <p:sldLayoutId id="2147484653" r:id="rId7"/>
    <p:sldLayoutId id="2147484654" r:id="rId8"/>
    <p:sldLayoutId id="2147484655" r:id="rId9"/>
    <p:sldLayoutId id="2147484656" r:id="rId10"/>
    <p:sldLayoutId id="2147484657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8" r:id="rId1"/>
    <p:sldLayoutId id="2147484659" r:id="rId2"/>
    <p:sldLayoutId id="2147484660" r:id="rId3"/>
    <p:sldLayoutId id="2147484661" r:id="rId4"/>
    <p:sldLayoutId id="2147484662" r:id="rId5"/>
    <p:sldLayoutId id="2147484663" r:id="rId6"/>
    <p:sldLayoutId id="2147484664" r:id="rId7"/>
    <p:sldLayoutId id="2147484665" r:id="rId8"/>
    <p:sldLayoutId id="2147484666" r:id="rId9"/>
    <p:sldLayoutId id="2147484667" r:id="rId10"/>
    <p:sldLayoutId id="2147484668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9" r:id="rId1"/>
    <p:sldLayoutId id="2147484670" r:id="rId2"/>
    <p:sldLayoutId id="2147484671" r:id="rId3"/>
    <p:sldLayoutId id="2147484672" r:id="rId4"/>
    <p:sldLayoutId id="2147484673" r:id="rId5"/>
    <p:sldLayoutId id="2147484674" r:id="rId6"/>
    <p:sldLayoutId id="2147484675" r:id="rId7"/>
    <p:sldLayoutId id="2147484676" r:id="rId8"/>
    <p:sldLayoutId id="2147484677" r:id="rId9"/>
    <p:sldLayoutId id="2147484678" r:id="rId10"/>
    <p:sldLayoutId id="2147484679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2023-01-31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91" r:id="rId1"/>
    <p:sldLayoutId id="2147484692" r:id="rId2"/>
    <p:sldLayoutId id="2147484693" r:id="rId3"/>
    <p:sldLayoutId id="2147484694" r:id="rId4"/>
    <p:sldLayoutId id="2147484695" r:id="rId5"/>
    <p:sldLayoutId id="2147484696" r:id="rId6"/>
    <p:sldLayoutId id="2147484697" r:id="rId7"/>
    <p:sldLayoutId id="2147484698" r:id="rId8"/>
    <p:sldLayoutId id="2147484699" r:id="rId9"/>
    <p:sldLayoutId id="2147484700" r:id="rId10"/>
    <p:sldLayoutId id="2147484701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8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6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7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41.png"/><Relationship Id="rId4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4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3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3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3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3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3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3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3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3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3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3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3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3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6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6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6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" descr="C:/Users/PC-08/AppData/Roaming/PolarisOffice/ETemp/13724_16846640/fImage2170113124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" y="3657600"/>
            <a:ext cx="9144635" cy="1486535"/>
          </a:xfrm>
          <a:prstGeom prst="rect">
            <a:avLst/>
          </a:prstGeom>
          <a:noFill/>
        </p:spPr>
      </p:pic>
      <p:sp>
        <p:nvSpPr>
          <p:cNvPr id="16" name="Rect 0"/>
          <p:cNvSpPr txBox="1">
            <a:spLocks/>
          </p:cNvSpPr>
          <p:nvPr/>
        </p:nvSpPr>
        <p:spPr>
          <a:xfrm>
            <a:off x="641350" y="457200"/>
            <a:ext cx="2858135" cy="327025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>
            <a:off x="92710" y="1815465"/>
            <a:ext cx="7422515" cy="644525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800" b="0" i="0" strike="noStrike" cap="none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굴림" charset="0"/>
                <a:ea typeface="굴림" charset="0"/>
              </a:rPr>
              <a:t>            - So Match Fun!</a:t>
            </a: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395605" y="627380"/>
            <a:ext cx="6271260" cy="873125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6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바탕" charset="0"/>
                <a:ea typeface="HY견고딕" charset="0"/>
              </a:rPr>
              <a:t>화면정의서</a:t>
            </a:r>
            <a:endParaRPr lang="ko-KR" altLang="en-US" sz="26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바탕" charset="0"/>
              <a:ea typeface="HY견고딕" charset="0"/>
            </a:endParaRPr>
          </a:p>
          <a:p>
            <a:pPr marL="0" indent="0" algn="l" defTabSz="914400" rtl="0" eaLnBrk="0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6464300" y="3220085"/>
            <a:ext cx="2566670" cy="2673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>
            <a:off x="3136900" y="7255510"/>
            <a:ext cx="3328035" cy="1555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rtl="0" eaLnBrk="1" latinLnBrk="1" hangingPunct="1">
              <a:buFontTx/>
              <a:buNone/>
              <a:tabLst>
                <a:tab pos="2700655" algn="ctr"/>
                <a:tab pos="5400675" algn="r"/>
              </a:tabLst>
            </a:pPr>
            <a:r>
              <a:rPr sz="700" b="0" i="0" strike="noStrike" cap="none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Arial" charset="0"/>
                <a:ea typeface="바탕" charset="0"/>
              </a:rPr>
              <a:t>Copyright ⓒ 2012ATIT Co., Ltd. All rights reserved </a:t>
            </a:r>
            <a:endParaRPr lang="ko-KR" altLang="en-US" sz="700" b="0" i="0" strike="noStrike" cap="none">
              <a:ln w="9525" cap="flat" cmpd="sng">
                <a:noFill/>
                <a:prstDash/>
              </a:ln>
              <a:solidFill>
                <a:schemeClr val="tx1"/>
              </a:solidFill>
              <a:latin typeface="Arial" charset="0"/>
              <a:ea typeface="바탕" charset="0"/>
            </a:endParaRPr>
          </a:p>
        </p:txBody>
      </p:sp>
      <p:cxnSp>
        <p:nvCxnSpPr>
          <p:cNvPr id="21" name="Rect 0"/>
          <p:cNvCxnSpPr/>
          <p:nvPr/>
        </p:nvCxnSpPr>
        <p:spPr>
          <a:xfrm>
            <a:off x="357505" y="457200"/>
            <a:ext cx="7311390" cy="635"/>
          </a:xfrm>
          <a:prstGeom prst="line">
            <a:avLst/>
          </a:prstGeom>
          <a:ln w="9525" cap="flat" cmpd="sng">
            <a:prstDash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Rect 0"/>
          <p:cNvCxnSpPr/>
          <p:nvPr/>
        </p:nvCxnSpPr>
        <p:spPr>
          <a:xfrm>
            <a:off x="357505" y="1688465"/>
            <a:ext cx="7311390" cy="635"/>
          </a:xfrm>
          <a:prstGeom prst="line">
            <a:avLst/>
          </a:prstGeom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t 0"/>
          <p:cNvCxnSpPr/>
          <p:nvPr/>
        </p:nvCxnSpPr>
        <p:spPr>
          <a:xfrm>
            <a:off x="357505" y="2633345"/>
            <a:ext cx="7309485" cy="635"/>
          </a:xfrm>
          <a:prstGeom prst="line">
            <a:avLst/>
          </a:prstGeom>
          <a:ln w="9525" cap="flat" cmpd="sng">
            <a:prstDash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Rect 0"/>
          <p:cNvSpPr>
            <a:spLocks/>
          </p:cNvSpPr>
          <p:nvPr/>
        </p:nvSpPr>
        <p:spPr>
          <a:xfrm>
            <a:off x="152400" y="100965"/>
            <a:ext cx="1854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>
            <a:off x="152400" y="87630"/>
            <a:ext cx="185420" cy="7391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br>
              <a:rPr sz="600" b="0" i="0" strike="noStrike" cap="none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굴림" charset="0"/>
                <a:ea typeface="굴림" charset="0"/>
              </a:rPr>
            </a:br>
            <a:endParaRPr lang="ko-KR" altLang="en-US" sz="600" b="0" i="0" strike="noStrike" cap="non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  <a:p>
            <a:pPr marL="0" indent="0" algn="l" defTabSz="914400" rtl="0" eaLnBrk="0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152400" y="272415"/>
            <a:ext cx="1854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152400" y="272415"/>
            <a:ext cx="1854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graphicFrame>
        <p:nvGraphicFramePr>
          <p:cNvPr id="51" name="Table 3"/>
          <p:cNvGraphicFramePr>
            <a:graphicFrameLocks noGrp="1"/>
          </p:cNvGraphicFramePr>
          <p:nvPr/>
        </p:nvGraphicFramePr>
        <p:xfrm>
          <a:off x="372745" y="3813810"/>
          <a:ext cx="4199255" cy="102616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6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26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700" b="1" i="0" kern="1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문서관리번호</a:t>
                      </a:r>
                      <a:endParaRPr lang="ko-KR" altLang="en-US" sz="700" b="1" i="0" kern="1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700" b="1" i="0" kern="1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DDIT-</a:t>
                      </a:r>
                      <a:endParaRPr lang="ko-KR" altLang="en-US" sz="700" b="1" i="0" kern="1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700" b="1" i="0" kern="1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작   성   일</a:t>
                      </a:r>
                      <a:endParaRPr lang="ko-KR" altLang="en-US" sz="700" b="1" i="0" kern="1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700" b="1" i="0" kern="1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2023.01.21</a:t>
                      </a:r>
                      <a:endParaRPr lang="ko-KR" altLang="en-US" sz="700" b="1" i="0" kern="1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26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700" b="1" i="0" kern="1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      안</a:t>
                      </a:r>
                      <a:endParaRPr lang="ko-KR" altLang="en-US" sz="700" b="1" i="0" kern="1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700" b="1" i="0" kern="1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일반</a:t>
                      </a:r>
                      <a:endParaRPr lang="ko-KR" altLang="en-US" sz="700" b="1" i="0" kern="1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61871"/>
              </p:ext>
            </p:extLst>
          </p:nvPr>
        </p:nvGraphicFramePr>
        <p:xfrm>
          <a:off x="0" y="0"/>
          <a:ext cx="630047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공고등록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SPR-SRC-011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채용방식 선택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454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 등록페이지로 이동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일반 채용을 원할 시 선택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블라인드 채용을 원할 시 선택, 지원자들의 학력,연봉,성별을 고려하지 않는 채용 방식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 등록 첫번째 단계로 채용 방식을 선택하는 화면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" descr="C:/Users/PC-23/AppData/Roaming/PolarisOffice/ETemp/5660_11520840/fImage378551397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325"/>
            <a:ext cx="6300470" cy="39382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부가기능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화상면접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화상면접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화상면접을 진행하는 화면이다.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2" name="Picture " descr="C:/Users/PC-23/AppData/Roaming/PolarisOffice/ETemp/6660_21553064/fImage3307932034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425"/>
            <a:ext cx="6301105" cy="41567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838525"/>
              </p:ext>
            </p:extLst>
          </p:nvPr>
        </p:nvGraphicFramePr>
        <p:xfrm>
          <a:off x="0" y="0"/>
          <a:ext cx="630047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공고상세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SPR-SRC-011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공고등록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공고의 상세정보 입력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50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 등록을 위한 상세 정보를 등록한다. 필수입력으로 표시된 항목은 비워둘 수 없다.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임시저장 버튼을 누르면 작성중인 공고가 임시저장된다.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등록 버튼을 누르면 공고가 등록된다.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구인자가 공고의 상세정보를 입력하여 등록하기 위해 사용하는 페이지.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Picture " descr="C:/Users/PC-23/AppData/Roaming/PolarisOffice/ETemp/5660_11520840/fImage2351291400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865"/>
            <a:ext cx="6300470" cy="39382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216597"/>
              </p:ext>
            </p:extLst>
          </p:nvPr>
        </p:nvGraphicFramePr>
        <p:xfrm>
          <a:off x="0" y="0"/>
          <a:ext cx="630047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공고상세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SPR-SRC-001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공고의 상세정보 확인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747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공고의 기본정보가 표시된다.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공고의 상세정보가 표시된다.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버튼을 눌러 해당 공고에 지원할 수 있다.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버튼을 눌러 관심공고로 등록하고 마이페이지에서 확인할 수 있다.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구직자가 공고의 상세정보를 조회하고 지원할 수 있는 페이지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" descr="C:/Users/PC-23/AppData/Roaming/PolarisOffice/ETemp/5660_11520840/fImage518841403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865"/>
            <a:ext cx="6300470" cy="39382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332553"/>
              </p:ext>
            </p:extLst>
          </p:nvPr>
        </p:nvGraphicFramePr>
        <p:xfrm>
          <a:off x="0" y="0"/>
          <a:ext cx="630047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SPR-SRC-003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기업 상세페이지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기업 상세 페이지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50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기업명과 기업의 대표정보를 확인할 수 있다.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기업의 상세 정보와 공고, 통계 등의 정보가 표시된다.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버튼을 눌러 관심기업으로 등록할 수 있고 마이페이지에서 확인할 수 있다.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구직자가 기업의 상세정보를 조회하기 위해 사용하는 페이지.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" descr="C:/Users/PC-23/AppData/Roaming/PolarisOffice/ETemp/5660_11520840/fImage460841472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865"/>
            <a:ext cx="6300470" cy="39382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공고 상세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구인공고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공고별 상세 내용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각 구인 공고에 대한 상세 화면을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상세 정보를 보고 입사지원할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입사지원한 것을 수정하거나 취소할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 공고글 목록에서 구인 공고글을 눌러 공고 상세글을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>
            <a:off x="1547495" y="1370965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5147945" y="406654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6061710" y="4803775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5" descr="C:/Users/PC-23/AppData/Roaming/PolarisOffice/ETemp/7184_8049768/fImage1291941115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" y="917575"/>
            <a:ext cx="6305550" cy="42297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spc="-14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구인공고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 메인 화면 - 달력형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달력형으로 일정을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달력에서 날짜를 선택하면 일정을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추가 버튼을 일정을 추가할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구인공고의 채용 과정 다면평가 버튼을 누르면 채용 과정 목록의 메인 화면으로 갈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>
            <a:off x="1475740" y="156337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5436235" y="278765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2700020" y="235585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6" descr="C:/Users/PC-23/AppData/Roaming/PolarisOffice/ETemp/7184_8049768/fImage1102021116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917575"/>
            <a:ext cx="6299835" cy="42297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spc="-14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구인공고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 메인화면 – 선형 진행도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 공고에 대한 선형 진행도를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선형 진행도에서 날짜에 따라 진행도를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공고에 대한 통계를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채용 과정 다면평가를 눌러 채용 과정 메인 화면으로 가면 진행도를 볼 수 있고 진행도에서 공고명이나 각 단계를 클릭하면 세부 과정으로 들어갈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>
            <a:off x="1619885" y="163576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547495" y="444373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3707765" y="300355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7" descr="C:/Users/PC-23/AppData/Roaming/PolarisOffice/ETemp/7184_8049768/fImage1115971117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918210"/>
            <a:ext cx="6287770" cy="4235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목록 조회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 목록 조회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공고별과 직무별 채용 과정을 관리할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과정이 마감됐거나 진행중인 것을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과정이 어디쯤인지 알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선형 진행도를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공고와 직무에 따라 채용 과정을 볼 수 있다. 채용 과정을 누르면 세부 사항을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>
            <a:off x="1475740" y="163576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2627630" y="1923415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3194685" y="163576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3780155" y="169164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그림 8" descr="C:/Users/PC-23/AppData/Roaming/PolarisOffice/ETemp/7184_8049768/fImage1118991118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" y="918210"/>
            <a:ext cx="6265545" cy="4229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과정 상세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목록 조회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 과정 상세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과정에 대한 상세 정보를 간략하게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채용 과정별로 관련 내용을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일정별로 코멘트 한 것을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채용 과정 목록에서 공고별 직무별로 과정을 누르면 해당 공고에 들어와 세부 과정을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>
            <a:off x="1403350" y="141986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403350" y="233045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1517015" y="358013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9" descr="C:/Users/PC-23/AppData/Roaming/PolarisOffice/ETemp/7184_8049768/fImage1348301119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917575"/>
            <a:ext cx="6296660" cy="42265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채용과정 등록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 등록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 과정 상세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채용 과정에 대한 세부 사항을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어떤 공고에 대해 설정할 것인지 선택할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각 탭을 체크하여 과정을 고를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각 과정의 항목을 설정할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 공고글에 넣을 채용 과정을 설정하는 페이지이다.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>
            <a:off x="1403350" y="141986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472565" y="176784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1403350" y="2350135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2051685" y="430022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그림 10" descr="C:/Users/PC-23/AppData/Roaming/PolarisOffice/ETemp/7184_8049768/fImage1348881120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" y="917575"/>
            <a:ext cx="6305550" cy="42265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68985" y="627380"/>
          <a:ext cx="7607300" cy="414464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21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3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5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2310">
                <a:tc gridSpan="4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br>
                        <a:rPr sz="15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sz="15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문서 개정 이력표</a:t>
                      </a:r>
                      <a:endParaRPr lang="ko-KR" altLang="en-US" sz="1500" b="1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문서명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바탕" charset="0"/>
                          <a:ea typeface="맑은 고딕" charset="0"/>
                        </a:rPr>
                        <a:t>화면정의서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바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버전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날짜</a:t>
                      </a:r>
                      <a:endParaRPr lang="ko-KR" altLang="en-US" sz="800" b="0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내용</a:t>
                      </a:r>
                      <a:endParaRPr lang="ko-KR" altLang="en-US" sz="800" b="0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작성자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656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V0.1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V0.2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V0.3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V0.4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2023-01-21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2023-01-23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2023-01-25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2023-01-25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최초 제정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바탕" charset="0"/>
                          <a:ea typeface="맑은 고딕" charset="0"/>
                        </a:rPr>
                        <a:t>최경수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바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바탕" charset="0"/>
                          <a:ea typeface="맑은 고딕" charset="0"/>
                        </a:rPr>
                        <a:t>윤호연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바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바탕" charset="0"/>
                          <a:ea typeface="맑은 고딕" charset="0"/>
                        </a:rPr>
                        <a:t>최경수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바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바탕" charset="0"/>
                          <a:ea typeface="맑은 고딕" charset="0"/>
                        </a:rPr>
                        <a:t>윤호연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바탕" charset="0"/>
                        <a:ea typeface="맑은 고딕" charset="0"/>
                      </a:endParaRPr>
                    </a:p>
                  </a:txBody>
                  <a:tcPr marL="58420" marR="58420" marT="0" marB="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채용과정 등록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 등록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 과정 상세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항목을 정할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새로 작성할 것인지 기존 것을 불러올 것인지 정할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중요도와 과정에 등록할 것인지 고를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채용 과정 다면평가를 등록할 때 과정 양식을 설정하는 화면이다.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>
            <a:off x="1907540" y="1491615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907540" y="1995805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5363845" y="257175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11" descr="C:/Users/PC-23/AppData/Roaming/PolarisOffice/ETemp/7184_8049768/fImage1199931121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" y="931545"/>
            <a:ext cx="6300470" cy="42125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18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과정 양식 관리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공고에 쓸 양식을 미리 저장해놓고 관리하는 곳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지금까지 등록한 양식들이 등록되어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양식을 등록할 때 쓰였던 제목들이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채용 과정을 등록할 때 자동으로 저장되는 양식과 따로 관리하는 양식을 관리하는 페이지이다.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>
            <a:off x="1475740" y="1491615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2627630" y="163576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12" descr="C:/Users/PC-23/AppData/Roaming/PolarisOffice/ETemp/7184_8049768/fImage1053251122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1545"/>
            <a:ext cx="6275705" cy="42125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과정 양식 관리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공고에 쓸 양식을 미리 저장해놓고 관리하는 곳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항목별 세부적인 점수 관리를 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항목별 상세와 중요, 점수비율을 선택할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어떻게 점수를 놔두든 환산점수를 보여준다.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과정 양식을 관리할 때 세부적으로 하나씩 보는 화면이다.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항목 추가 시 항목 관리 페이지를 새 창으로 연다.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>
            <a:off x="1331595" y="163576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420495" y="2931795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4569460" y="379603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13" descr="C:/Users/PC-23/AppData/Roaming/PolarisOffice/ETemp/7184_8049768/fImage1104641123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931545"/>
            <a:ext cx="6297295" cy="42125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과정별 평가 기준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채용 과정 다면평가 시, 과정별 평가 기준을 세우고 관리하며 가이드라인이 제공되기도 함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과정별 항목을 관리한다.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분류별 항목 관리를 볼 수도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평가 기준을 작성하는 데에 필요한 가이드라인도 제공하거나 점수 부여 방법 등을 알려준다.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>
            <a:off x="1475740" y="156337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2627630" y="163576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14" descr="C:/Users/PC-23/AppData/Roaming/PolarisOffice/ETemp/7184_8049768/fImage1117941124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575"/>
            <a:ext cx="6309995" cy="42265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과정별 평가 기준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채용 과정 다면평가 시, 과정별 평가 기준을 세우고 관리하며 가이드라인이 제공되기도 함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과정별 평가 기준을 설정할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과정에서 항목별 기준을 설정할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편향되지 않은 점수 부여를 위해 가이드라인 등을 제공하는 페이지이다. 인사권자마다 부여된 권한이 다르기 때문에 과정 관리와는 다른 페이지로 운영한다.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>
            <a:off x="1259840" y="163576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547495" y="2817495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15" descr="C:/Users/PC-23/AppData/Roaming/PolarisOffice/ETemp/7184_8049768/fImage1102001125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" y="924560"/>
            <a:ext cx="6307455" cy="4219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과정별 평가 기준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채용 과정 다면평가 시, 과정별 평가 기준을 세우고 관리하며, 항목을 추가하고 가이드라인이 제공되기도 함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항목 제목을 선택 시 나오는 가이드라인이다.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내용을 추가, 수정, 삭제할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과정별 세부 항목의 평가 기준을 정하는 페이지이다.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 0"/>
          <p:cNvSpPr>
            <a:spLocks/>
          </p:cNvSpPr>
          <p:nvPr/>
        </p:nvSpPr>
        <p:spPr>
          <a:xfrm>
            <a:off x="1619885" y="2355850"/>
            <a:ext cx="3961130" cy="24491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400" b="1">
                <a:latin typeface="맑은 고딕" charset="0"/>
                <a:ea typeface="맑은 고딕" charset="0"/>
              </a:rPr>
              <a:t>주제파악 정도는?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285750" indent="-285750" latinLnBrk="0">
              <a:buFont typeface="맑은 고딕"/>
              <a:buChar char="-"/>
            </a:pPr>
            <a:r>
              <a:rPr sz="1000">
                <a:latin typeface="맑은 고딕" charset="0"/>
                <a:ea typeface="맑은 고딕" charset="0"/>
              </a:rPr>
              <a:t>제시된 문제를 얼마나 정확하게 간파했는가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342900" indent="-342900" latinLnBrk="0">
              <a:buFont typeface="+mj-lt"/>
              <a:buAutoNum type="arabicParenR"/>
            </a:pPr>
            <a:r>
              <a:rPr sz="1000">
                <a:latin typeface="맑은 고딕" charset="0"/>
                <a:ea typeface="맑은 고딕" charset="0"/>
              </a:rPr>
              <a:t>주제 언급 횟수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342900" indent="-342900" latinLnBrk="0">
              <a:buFont typeface="+mj-lt"/>
              <a:buAutoNum type="arabicParenR"/>
            </a:pPr>
            <a:r>
              <a:rPr sz="1000">
                <a:latin typeface="맑은 고딕" charset="0"/>
                <a:ea typeface="맑은 고딕" charset="0"/>
              </a:rPr>
              <a:t>주제 활용 능력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342900" indent="-342900" latinLnBrk="0">
              <a:buFont typeface="+mj-lt"/>
              <a:buAutoNum type="arabicParenR"/>
            </a:pPr>
            <a:r>
              <a:rPr sz="1000">
                <a:latin typeface="맑은 고딕" charset="0"/>
                <a:ea typeface="맑은 고딕" charset="0"/>
              </a:rPr>
              <a:t>주제와 내용 연결도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342900" indent="-342900" latinLnBrk="0">
              <a:buFont typeface="+mj-lt"/>
              <a:buAutoNum type="arabicParenR"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342900" indent="-342900" latinLnBrk="0">
              <a:buFont typeface="+mj-lt"/>
              <a:buAutoNum type="arabicParenR"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추가 / 수정 / 삭제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2771775" y="2761615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835785" y="430022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16" descr="C:/Users/PC-23/AppData/Roaming/PolarisOffice/ETemp/7184_8049768/fImage1128611126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917575"/>
            <a:ext cx="6309360" cy="42265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제출 서류 관리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지원자들이 제출한 서류들을 미리 정해놓은 항목별/지원자별/공고별 목록으로 볼 수 있다.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서류별 항목을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지원자별 항목을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공고별 항목을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구인자도 올릴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추가 버튼을 눌러 항목들을 추가할 수도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>
            <a:off x="1475740" y="156337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3203575" y="1349375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5292090" y="133350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17" descr="C:/Users/PC-23/AppData/Roaming/PolarisOffice/ETemp/7184_8049768/fImage1073401127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924560"/>
            <a:ext cx="6308090" cy="4219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제출 서류 관리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지원자들이 제출한 서류들을 미리 정해놓은 항목별/지원자별/공고별 목록으로 볼 수 있다.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제출 서류 세부로 들어오면 목록을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첨부파일 클릭 시 다운로드 받을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아직 제출하지 않은 지원자에게 알림을 보낼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목록 순서를 바꿀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지원자가 제출해야 할 서류를 미리 정해놓고 공지하여 올린 파일들 관리하는 화면이다.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>
            <a:off x="1547495" y="1923415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3347720" y="1995805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4787900" y="228346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5940425" y="156337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그림 18" descr="C:/Users/PC-23/AppData/Roaming/PolarisOffice/ETemp/7184_8049768/fImage11204611284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924560"/>
            <a:ext cx="6294120" cy="4219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최종 결정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점수와 순위를 보고 최종 결정하기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공고별 최종 결정을 지을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최종 결정 시 상태를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최종 결정을 하기 위해 모여진 공고들의 목록을 볼 수 있는 화면이다.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>
            <a:off x="1475740" y="1491615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2700020" y="156337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19" descr="C:/Users/PC-23/AppData/Roaming/PolarisOffice/ETemp/7184_8049768/fImage103366112929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917575"/>
            <a:ext cx="6314440" cy="42265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최종 결정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점수와 순위를 보고 최종 결정하기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 정보를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공고별 순위표를 보고 점수를 알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합격 여부를 결정할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최종 결정에서 합격 여부를 짓는 화면이다.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>
            <a:off x="1475740" y="1491615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3051175" y="185166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5292090" y="184277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20" descr="C:/Users/PC-23/AppData/Roaming/PolarisOffice/ETemp/7184_8049768/fImage124039113019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4560"/>
            <a:ext cx="6309995" cy="4219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2022.04.22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 / 업체 입찰 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3086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5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첫화면으로 로그인을 하면 메인페이지로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 기억하기를 설정해두면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다음에 방문 시 password만 입력하면 된다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아이디와 비밀번호를 찾을 수 있다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회원가입을 통해 홈페이지 이용이 가능하다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동-호수가 매칭이 되면 자동가입이 되고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그렇지 않을 경우 관리자 승인이 필요하다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업체가 입찰을 할 경우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입찰 화면으로 바로 이동할 수 있는 버튼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78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74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입주민, 관리자가 로그인 하는 화면.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그리고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입찰을 하고 싶은 업체가 입찰에 참여할 수 있는 화면..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123" name="Picture " descr="C:/Users/PC-08/AppData/Roaming/PolarisOffice/ETemp/13724_16846640/fImage286141395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" y="987425"/>
            <a:ext cx="6301105" cy="4032885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172879"/>
              </p:ext>
            </p:extLst>
          </p:nvPr>
        </p:nvGraphicFramePr>
        <p:xfrm>
          <a:off x="0" y="0"/>
          <a:ext cx="630047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스마트매칭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SPR-SRC-005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개인 맞춤형 매칭 공고 서비스를 제공해주는 페이지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162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버튼을 눌러 스마트매칭 페이지로 이동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카드를 클릭하여 공고 상세조회 페이지로 이동한다.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회원의 조회이력,검색이력,개인정보를 기반으로 맞춤형 공고를 표시해준다.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" descr="C:/Users/PC-23/AppData/Roaming/PolarisOffice/ETemp/5660_11520840/fImage536031678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865"/>
            <a:ext cx="6300470" cy="39382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스마트 매칭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SR-YHY-001</a:t>
                      </a: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 – 스마트 매칭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다면평가 기반 매칭 시스템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3973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다면평가 기반 매칭 시스템을 들어가면, 사용자의 기존 다면평가 점수를 그대로 사용할 지 묻는 알람창을 띄운다.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조회된 기록이 없을 경우 알림창에 ‘조회된 다면평가 기록이 없습니다‘ 메시지를 출력하며 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 이력서로 가기 버튼이 보여진다.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‘예’를 클릭하면 화면에 보이는 점수로 매칭을 실시한다.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‘내 이력서로 가기＇를 클릭하면 마이페이지-이력서 탭으로 이동해서 이력서를 작성하거나 수정할 수 있도록 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다면평가 기반 매칭 접속화면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‘예’ 클릭시 매칭을 시작하고, 추가 스펙 내용은 ‘내 이력서로 가기＇를 눌러 이력서를 수정할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86230"/>
          <a:ext cx="971551" cy="35579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검색기록 기반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조회기록 기반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8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입력정보 기반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다면 평가 기반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1974215"/>
            <a:ext cx="5265420" cy="1572260"/>
          </a:xfrm>
          <a:prstGeom prst="rect">
            <a:avLst/>
          </a:prstGeom>
          <a:noFill/>
        </p:spPr>
      </p:pic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" y="3545840"/>
            <a:ext cx="5285105" cy="1572260"/>
          </a:xfrm>
          <a:prstGeom prst="rect">
            <a:avLst/>
          </a:prstGeom>
          <a:noFill/>
        </p:spPr>
      </p:pic>
      <p:sp>
        <p:nvSpPr>
          <p:cNvPr id="12" name="Rect 0"/>
          <p:cNvSpPr>
            <a:spLocks/>
          </p:cNvSpPr>
          <p:nvPr/>
        </p:nvSpPr>
        <p:spPr>
          <a:xfrm>
            <a:off x="1547495" y="2316480"/>
            <a:ext cx="3961130" cy="2520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회원님의 기존 다면평가 점수는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XX점 입니다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매칭을 시작하시겠습니까?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982980" y="1622425"/>
            <a:ext cx="222123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다면평가 기반 매칭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>
            <a:off x="3164840" y="4415790"/>
            <a:ext cx="726440" cy="2165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예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>
            <a:off x="3930015" y="4421505"/>
            <a:ext cx="1308735" cy="2000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내 이력서로 가기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1805305" y="254571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>
            <a:off x="2830830" y="4331970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>
            <a:off x="3777615" y="422465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스마트 매칭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SR-YHY-002</a:t>
                      </a: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 – 스마트 매칭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다면평가 기반 매칭 시스템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직종 선택 창, 직종에 대해서는 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규정집&amp;가이드라인을 참고한다.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다면평가 점수를 입력했다면 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직종을 선택해달라는 알림창이 뜬다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‘매칭 시작하기‘ 버튼을 클릭해야 다음 화면으로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다면평가 기반 매칭 접속화면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직종을 고르고 ‘매칭 시작하기‘ 버튼을 클릭하면 매칭을 실시한다.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86230"/>
          <a:ext cx="971551" cy="35579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검색기록 기반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조회기록 기반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8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입력정보 기반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다면 평가 기반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85" y="3364865"/>
            <a:ext cx="5265420" cy="1572260"/>
          </a:xfrm>
          <a:prstGeom prst="rect">
            <a:avLst/>
          </a:prstGeom>
          <a:noFill/>
        </p:spPr>
      </p:pic>
      <p:sp>
        <p:nvSpPr>
          <p:cNvPr id="19" name="Rect 0"/>
          <p:cNvSpPr txBox="1">
            <a:spLocks/>
          </p:cNvSpPr>
          <p:nvPr/>
        </p:nvSpPr>
        <p:spPr>
          <a:xfrm>
            <a:off x="982980" y="1622425"/>
            <a:ext cx="222123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다면평가</a:t>
            </a:r>
            <a:r>
              <a:rPr>
                <a:latin typeface="맑은 고딕" charset="0"/>
                <a:ea typeface="맑은 고딕" charset="0"/>
              </a:rPr>
              <a:t> 기반 매칭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0" y="2237105"/>
            <a:ext cx="5173345" cy="822325"/>
          </a:xfrm>
          <a:prstGeom prst="rect">
            <a:avLst/>
          </a:prstGeom>
          <a:noFill/>
        </p:spPr>
      </p:pic>
      <p:sp>
        <p:nvSpPr>
          <p:cNvPr id="8" name="Rect 0"/>
          <p:cNvSpPr>
            <a:spLocks/>
          </p:cNvSpPr>
          <p:nvPr/>
        </p:nvSpPr>
        <p:spPr>
          <a:xfrm>
            <a:off x="1831975" y="3220085"/>
            <a:ext cx="3672840" cy="154114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위에서</a:t>
            </a:r>
            <a:r>
              <a:rPr>
                <a:solidFill>
                  <a:schemeClr val="tx1"/>
                </a:solidFill>
                <a:latin typeface="맑은 고딕" charset="0"/>
                <a:ea typeface="맑은 고딕" charset="0"/>
              </a:rPr>
              <a:t> 매칭을 원하는 직종을 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선택해주세요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1127760" y="2048510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4418330" y="4504690"/>
            <a:ext cx="1086485" cy="2559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매칭 시작하기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>
            <a:off x="4046855" y="4389120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>
            <a:off x="1949450" y="3304540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스마트 매칭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SR-YHY-003</a:t>
                      </a: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스마트 매칭 실시화면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다면평가 기반 매칭 시스템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합격자 대비 상위 50%, 70% 스펙에 따라 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표시 기업이 달라진다.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 로고를 누르면 기업 정보 페이지로 이동할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 기업을 즐겨찾기 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입사지원 버튼을 클릭할 경우, 바로 입사지원 폼으로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각 항목별 보여지는 기업은 8개 정도이며, 페이징 기능을 제공해 페이지를 넘길 수 있다.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 스펙 추가하기 버튼을 클릭하면, 이력서 수정 폼으로 이동하고 재차 스마트 매칭을 실시할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다면평가 기반 매칭을 실시했을때 나오는 창.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합격자 대비 상위 50%, 70% 스펙을 보유했을시 해당하는 기업을 보여준다.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86230"/>
          <a:ext cx="971551" cy="35579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검색기록 기반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조회기록 기반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8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입력정보 기반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다면 평가 기반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" y="1812925"/>
            <a:ext cx="5265420" cy="1572260"/>
          </a:xfrm>
          <a:prstGeom prst="rect">
            <a:avLst/>
          </a:prstGeom>
          <a:noFill/>
        </p:spPr>
      </p:pic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5" y="3571875"/>
            <a:ext cx="5285105" cy="1572260"/>
          </a:xfrm>
          <a:prstGeom prst="rect">
            <a:avLst/>
          </a:prstGeom>
          <a:noFill/>
        </p:spPr>
      </p:pic>
      <p:sp>
        <p:nvSpPr>
          <p:cNvPr id="2" name="Rect 0"/>
          <p:cNvSpPr>
            <a:spLocks/>
          </p:cNvSpPr>
          <p:nvPr/>
        </p:nvSpPr>
        <p:spPr>
          <a:xfrm>
            <a:off x="1020445" y="1626235"/>
            <a:ext cx="2183765" cy="1873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합격자 대비 상위 50% 스펙 보유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1020445" y="3397250"/>
            <a:ext cx="2183765" cy="1873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합격자 대비 상위 70% 스펙 보유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3246120" y="1558290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1907540" y="1905000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187450" y="301942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>
            <a:off x="2969260" y="468439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4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865" y="3325495"/>
            <a:ext cx="343535" cy="283845"/>
          </a:xfrm>
          <a:prstGeom prst="rect">
            <a:avLst/>
          </a:prstGeom>
          <a:noFill/>
        </p:spPr>
      </p:pic>
      <p:pic>
        <p:nvPicPr>
          <p:cNvPr id="25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50535" y="3323590"/>
            <a:ext cx="343535" cy="306705"/>
          </a:xfrm>
          <a:prstGeom prst="rect">
            <a:avLst/>
          </a:prstGeom>
          <a:noFill/>
        </p:spPr>
      </p:pic>
      <p:sp>
        <p:nvSpPr>
          <p:cNvPr id="26" name="Rect 0"/>
          <p:cNvSpPr>
            <a:spLocks/>
          </p:cNvSpPr>
          <p:nvPr/>
        </p:nvSpPr>
        <p:spPr>
          <a:xfrm>
            <a:off x="5158105" y="329882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5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5231130" y="4899025"/>
            <a:ext cx="1308735" cy="2000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내 스펙 추가하기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>
            <a:off x="6303010" y="4531360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6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스마트 매칭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SR-YHY-004</a:t>
                      </a: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 – 커뮤니티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커리어 로드맵 시스템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 검색창을 제공한다.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나와 유사한 사람들이 다니는 회사 로고를 보여주며,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로고 클릭 시 회사 정보창으로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내가 다니는 기업군에서 많이 이직한 기업 로고를 보여주며,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로고 클릭 시 회사 정보창으로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마음에 드는 회사를 즐겨찾기 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위에 나온 회사 공고가 있을 시, 회사 공고를 조회할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커리어 로드맵 탭을 선택했을 시 보여주는 창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회사 로고와 회사명, 평균연봉을 조회할 수 있고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 회사 모집공고가 있을 시 모집공고 또한 조회할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86230"/>
          <a:ext cx="971551" cy="35579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검색기록 기반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조회기록 기반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8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입력정보 기반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다면 평가 기반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0" y="1636395"/>
            <a:ext cx="5245100" cy="1729105"/>
          </a:xfrm>
          <a:prstGeom prst="rect">
            <a:avLst/>
          </a:prstGeom>
          <a:noFill/>
        </p:spPr>
      </p:pic>
      <p:pic>
        <p:nvPicPr>
          <p:cNvPr id="19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70" y="3485515"/>
            <a:ext cx="2653030" cy="782955"/>
          </a:xfrm>
          <a:prstGeom prst="rect">
            <a:avLst/>
          </a:prstGeom>
          <a:noFill/>
        </p:spPr>
      </p:pic>
      <p:pic>
        <p:nvPicPr>
          <p:cNvPr id="21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085" y="3485515"/>
            <a:ext cx="2457450" cy="782955"/>
          </a:xfrm>
          <a:prstGeom prst="rect">
            <a:avLst/>
          </a:prstGeom>
          <a:noFill/>
        </p:spPr>
      </p:pic>
      <p:pic>
        <p:nvPicPr>
          <p:cNvPr id="24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" y="4389120"/>
            <a:ext cx="5314315" cy="755015"/>
          </a:xfrm>
          <a:prstGeom prst="rect">
            <a:avLst/>
          </a:prstGeom>
          <a:noFill/>
        </p:spPr>
      </p:pic>
      <p:sp>
        <p:nvSpPr>
          <p:cNvPr id="27" name="Rect 0"/>
          <p:cNvSpPr>
            <a:spLocks/>
          </p:cNvSpPr>
          <p:nvPr/>
        </p:nvSpPr>
        <p:spPr>
          <a:xfrm>
            <a:off x="3006090" y="296608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>
            <a:off x="1043305" y="3417570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>
            <a:off x="3795395" y="342836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>
            <a:off x="1055370" y="4335780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5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705" y="3991610"/>
            <a:ext cx="219710" cy="238760"/>
          </a:xfrm>
          <a:prstGeom prst="rect">
            <a:avLst/>
          </a:prstGeom>
          <a:noFill/>
        </p:spPr>
      </p:pic>
      <p:pic>
        <p:nvPicPr>
          <p:cNvPr id="33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4018915"/>
            <a:ext cx="219710" cy="238760"/>
          </a:xfrm>
          <a:prstGeom prst="rect">
            <a:avLst/>
          </a:prstGeom>
          <a:noFill/>
        </p:spPr>
      </p:pic>
      <p:pic>
        <p:nvPicPr>
          <p:cNvPr id="34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75" y="3991610"/>
            <a:ext cx="219710" cy="238760"/>
          </a:xfrm>
          <a:prstGeom prst="rect">
            <a:avLst/>
          </a:prstGeom>
          <a:noFill/>
        </p:spPr>
      </p:pic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420" y="3971290"/>
            <a:ext cx="219710" cy="238760"/>
          </a:xfrm>
          <a:prstGeom prst="rect">
            <a:avLst/>
          </a:prstGeom>
          <a:noFill/>
        </p:spPr>
      </p:pic>
      <p:sp>
        <p:nvSpPr>
          <p:cNvPr id="36" name="Rect 0"/>
          <p:cNvSpPr>
            <a:spLocks/>
          </p:cNvSpPr>
          <p:nvPr/>
        </p:nvSpPr>
        <p:spPr>
          <a:xfrm>
            <a:off x="1711960" y="392366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4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기업투명도(공통)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투명도랭킹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투명도 랭킹 1~10위 까지를 조회할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기업명을 확인할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투명도 점수를 확인 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1~3위 까지의 투명도 랭킹 이미지(예상이미지)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 투명도 – 투명도랭킹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Picture " descr="C:/Users/PC-23/AppData/Roaming/PolarisOffice/ETemp/7972_22195504/fImage239951042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" y="987425"/>
            <a:ext cx="2726690" cy="4086860"/>
          </a:xfrm>
          <a:prstGeom prst="rect">
            <a:avLst/>
          </a:prstGeom>
          <a:noFill/>
        </p:spPr>
      </p:pic>
      <p:sp>
        <p:nvSpPr>
          <p:cNvPr id="4" name="Rect 0"/>
          <p:cNvSpPr>
            <a:spLocks/>
          </p:cNvSpPr>
          <p:nvPr/>
        </p:nvSpPr>
        <p:spPr>
          <a:xfrm>
            <a:off x="1907540" y="134747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1187450" y="192341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2678430" y="192341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4283710" y="2736850"/>
            <a:ext cx="936625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에이피티씨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3500120" y="3940175"/>
            <a:ext cx="936625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대덕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5093970" y="3940175"/>
            <a:ext cx="936625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베스트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스터디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>
            <a:off x="4436110" y="2429510"/>
            <a:ext cx="568325" cy="216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1위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3684270" y="3665855"/>
            <a:ext cx="568325" cy="216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2위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5292090" y="3653790"/>
            <a:ext cx="568325" cy="216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3위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>
            <a:off x="3731895" y="1736725"/>
            <a:ext cx="2040255" cy="365760"/>
          </a:xfrm>
          <a:prstGeom prst="ribbon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투명도 랭킹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>
            <a:off x="4679950" y="149161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기업투명도(구인자)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투명도 등록 화면1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기업투명도 – 투명도 등록하기 메뉴를 누르면 개인정보 수집 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체크박스에 체크를 해야 등록이 가능하다.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(문의하기 개인정보 수집 이미지 참고)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취소하기 버튼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취소하기 버튼을 누를 경우 alert가 뜨며 확인을 누르면 기업메인페이지로 이동한다. 취소를 누를 경우 alert가 닫힌다.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등록하기 버튼을 누를 경우 등록 폼 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 투명도 – 투명도 등록 화면1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Picture " descr="C:/Users/PC-23/AppData/Roaming/PolarisOffice/ETemp/7972_22195504/fImage28746918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" y="987425"/>
            <a:ext cx="6265545" cy="4156710"/>
          </a:xfrm>
          <a:prstGeom prst="rect">
            <a:avLst/>
          </a:prstGeom>
          <a:noFill/>
        </p:spPr>
      </p:pic>
      <p:sp>
        <p:nvSpPr>
          <p:cNvPr id="3" name="Rect 0"/>
          <p:cNvSpPr>
            <a:spLocks/>
          </p:cNvSpPr>
          <p:nvPr/>
        </p:nvSpPr>
        <p:spPr>
          <a:xfrm>
            <a:off x="2470785" y="126746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1979930" y="336359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>
            <a:off x="1979930" y="425386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3420110" y="4253865"/>
            <a:ext cx="852805" cy="177165"/>
          </a:xfrm>
          <a:prstGeom prst="rect">
            <a:avLst/>
          </a:prstGeom>
          <a:ln w="254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등록하기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pic>
        <p:nvPicPr>
          <p:cNvPr id="16" name="Picture " descr="C:/Users/PC-23/AppData/Roaming/PolarisOffice/ETemp/7972_22195504/fImage8624923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80" y="1779905"/>
            <a:ext cx="2595880" cy="864870"/>
          </a:xfrm>
          <a:prstGeom prst="rect">
            <a:avLst/>
          </a:prstGeom>
          <a:noFill/>
          <a:ln w="0" cap="flat" cmpd="sng">
            <a:solidFill>
              <a:srgbClr val="C00000">
                <a:alpha val="100000"/>
              </a:srgbClr>
            </a:solidFill>
            <a:prstDash val="solid"/>
          </a:ln>
        </p:spPr>
      </p:pic>
      <p:sp>
        <p:nvSpPr>
          <p:cNvPr id="17" name="Rect 0"/>
          <p:cNvSpPr>
            <a:spLocks/>
          </p:cNvSpPr>
          <p:nvPr/>
        </p:nvSpPr>
        <p:spPr>
          <a:xfrm>
            <a:off x="3636010" y="2067560"/>
            <a:ext cx="1080770" cy="14478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4643755" y="185166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>
            <a:off x="4356100" y="425386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기업투명도(구인자)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투명도 등록 화면2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629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투명도 등록하기 폼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취소하기 버튼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취소하기 버튼을 클릭하면 alert가 뜨며 확인을 누를 경우 기업 메인페이지로 이동한다. 취소를 누를 경우 alert가 닫힌다.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임시저장 버튼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임시저장버튼을 클릭하면 alert가 뜨며 확인을 누를 경우 ‘임시저장되었습니다.’ 라는 alert가 뜨고 기업 메인페이지로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등록하기 버튼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등록하기 버튼을 누르면 alert가 뜬다. 확인을 누르면 기업 메인페이지로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 투명도 – 투명도 등록 화면2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>
            <a:off x="107315" y="1059815"/>
            <a:ext cx="3202940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투명도 등록하기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07315" y="1491615"/>
            <a:ext cx="144081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회사명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1835785" y="1491615"/>
            <a:ext cx="145732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124460" y="1923415"/>
            <a:ext cx="144081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1년간 채용 횟수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1852930" y="1923415"/>
            <a:ext cx="145732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Select 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>
            <a:off x="125730" y="2355850"/>
            <a:ext cx="144081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1년간 근무 형태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1853565" y="2355850"/>
            <a:ext cx="145732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Select 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>
            <a:off x="124460" y="2791460"/>
            <a:ext cx="144081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청년내일채움공제 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>
            <a:off x="1852930" y="2791460"/>
            <a:ext cx="703580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Check 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2606675" y="2787650"/>
            <a:ext cx="703580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Check 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>
            <a:off x="124460" y="3208655"/>
            <a:ext cx="144081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4대보험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>
            <a:off x="1852930" y="3208655"/>
            <a:ext cx="145732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Select 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>
            <a:off x="124460" y="3652520"/>
            <a:ext cx="144081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내근 및 외근 비율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1852930" y="3652520"/>
            <a:ext cx="145732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Select 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129540" y="4083685"/>
            <a:ext cx="144081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회식 빈도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>
            <a:off x="1857375" y="4083685"/>
            <a:ext cx="145732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Select 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>
            <a:off x="124460" y="4495800"/>
            <a:ext cx="144081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평균 근속연수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>
            <a:off x="1852930" y="4495800"/>
            <a:ext cx="1457325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Select 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>
            <a:off x="3586480" y="4516755"/>
            <a:ext cx="842010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취소하기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4576445" y="4516755"/>
            <a:ext cx="852170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임시저장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>
            <a:off x="5598160" y="4516120"/>
            <a:ext cx="852170" cy="288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등록하기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3442335" y="114173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>
            <a:spLocks/>
          </p:cNvSpPr>
          <p:nvPr/>
        </p:nvSpPr>
        <p:spPr>
          <a:xfrm>
            <a:off x="3935095" y="421830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>
            <a:off x="4920615" y="422402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0" name="Picture " descr="C:/Users/PC-23/AppData/Roaming/PolarisOffice/ETemp/7972_22195504/fImage8624953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380" y="1518920"/>
            <a:ext cx="2595880" cy="864870"/>
          </a:xfrm>
          <a:prstGeom prst="rect">
            <a:avLst/>
          </a:prstGeom>
          <a:noFill/>
          <a:ln w="0" cap="flat" cmpd="sng">
            <a:solidFill>
              <a:srgbClr val="C00000">
                <a:alpha val="100000"/>
              </a:srgbClr>
            </a:solidFill>
            <a:prstDash val="solid"/>
          </a:ln>
        </p:spPr>
      </p:pic>
      <p:sp>
        <p:nvSpPr>
          <p:cNvPr id="38" name="Rect 0"/>
          <p:cNvSpPr>
            <a:spLocks/>
          </p:cNvSpPr>
          <p:nvPr/>
        </p:nvSpPr>
        <p:spPr>
          <a:xfrm>
            <a:off x="4683760" y="159956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Picture " descr="C:/Users/PC-23/AppData/Roaming/PolarisOffice/ETemp/7972_22195504/fImage8624955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190" y="2489835"/>
            <a:ext cx="2595880" cy="864870"/>
          </a:xfrm>
          <a:prstGeom prst="rect">
            <a:avLst/>
          </a:prstGeom>
          <a:noFill/>
          <a:ln w="0" cap="flat" cmpd="sng">
            <a:solidFill>
              <a:srgbClr val="C00000">
                <a:alpha val="100000"/>
              </a:srgbClr>
            </a:solidFill>
            <a:prstDash val="solid"/>
          </a:ln>
        </p:spPr>
      </p:pic>
      <p:sp>
        <p:nvSpPr>
          <p:cNvPr id="42" name="Rect 0"/>
          <p:cNvSpPr>
            <a:spLocks/>
          </p:cNvSpPr>
          <p:nvPr/>
        </p:nvSpPr>
        <p:spPr>
          <a:xfrm>
            <a:off x="3586480" y="2787650"/>
            <a:ext cx="2138045" cy="216535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임시 저장하시겠습니까?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>
            <a:spLocks/>
          </p:cNvSpPr>
          <p:nvPr/>
        </p:nvSpPr>
        <p:spPr>
          <a:xfrm>
            <a:off x="4650105" y="259080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Rect 0"/>
          <p:cNvSpPr>
            <a:spLocks/>
          </p:cNvSpPr>
          <p:nvPr/>
        </p:nvSpPr>
        <p:spPr>
          <a:xfrm>
            <a:off x="5906135" y="422783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5" name="Picture " descr="C:/Users/PC-23/AppData/Roaming/PolarisOffice/ETemp/7972_22195504/fImage6532959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70" y="3723640"/>
            <a:ext cx="2592705" cy="864870"/>
          </a:xfrm>
          <a:prstGeom prst="rect">
            <a:avLst/>
          </a:prstGeom>
          <a:noFill/>
          <a:ln w="0" cap="flat" cmpd="sng">
            <a:solidFill>
              <a:srgbClr val="C00000">
                <a:alpha val="100000"/>
              </a:srgbClr>
            </a:solidFill>
            <a:prstDash val="solid"/>
          </a:ln>
        </p:spPr>
      </p:pic>
      <p:sp>
        <p:nvSpPr>
          <p:cNvPr id="47" name="Rect 0"/>
          <p:cNvSpPr>
            <a:spLocks/>
          </p:cNvSpPr>
          <p:nvPr/>
        </p:nvSpPr>
        <p:spPr>
          <a:xfrm>
            <a:off x="7596505" y="379603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7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>
            <a:off x="6555740" y="4011930"/>
            <a:ext cx="464820" cy="20701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등록이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기업투명도(공통)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평가항목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평가항목 조회 – 정책집 참고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(서술형으로 화면을 구성할 예정이므로 이미지는 참고만 할 것)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 투명도 – 평가항목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Picture " descr="C:/Users/PC-23/AppData/Roaming/PolarisOffice/ETemp/7972_22195504/fImage555801030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95" y="987425"/>
            <a:ext cx="3731260" cy="4061460"/>
          </a:xfrm>
          <a:prstGeom prst="rect">
            <a:avLst/>
          </a:prstGeom>
          <a:noFill/>
        </p:spPr>
      </p:pic>
      <p:sp>
        <p:nvSpPr>
          <p:cNvPr id="3" name="Rect 0"/>
          <p:cNvSpPr>
            <a:spLocks/>
          </p:cNvSpPr>
          <p:nvPr/>
        </p:nvSpPr>
        <p:spPr>
          <a:xfrm>
            <a:off x="2771775" y="105981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기업투명도(공통)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점수산출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점수산출 조회 – 정책집 참고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(서술형으로 화면을 구성할 예정이므로 이미지는 참고만 할 것)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 투명도 – 점수산출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Picture " descr="C:/Users/PC-23/AppData/Roaming/PolarisOffice/ETemp/7972_22195504/fImage555801034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95" y="987425"/>
            <a:ext cx="3731260" cy="4061460"/>
          </a:xfrm>
          <a:prstGeom prst="rect">
            <a:avLst/>
          </a:prstGeom>
          <a:noFill/>
        </p:spPr>
      </p:pic>
      <p:sp>
        <p:nvSpPr>
          <p:cNvPr id="3" name="Rect 0"/>
          <p:cNvSpPr>
            <a:spLocks/>
          </p:cNvSpPr>
          <p:nvPr/>
        </p:nvSpPr>
        <p:spPr>
          <a:xfrm>
            <a:off x="2771775" y="105981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25733176057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225" y="1600835"/>
            <a:ext cx="3084195" cy="3543935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회원가입(개인)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회원가입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개인회원/기업회원 구분하여 회원가입 가능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이메일 혹은 휴대폰 메세지로 개인인증 완료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 페이지에서 회원가입 클릭 시 현재 페이지 제공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5483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1858645" y="1600835"/>
            <a:ext cx="194945" cy="19812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4994910" y="3216275"/>
            <a:ext cx="178435" cy="2057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기업투명도(공통)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등급기준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등급기준 조회 – 정책집 참고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(서술형으로 화면을 구성할 예정이므로 이미지는 참고만 할 것)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 투명도 – 등급기준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" descr="C:/Users/PC-23/AppData/Roaming/PolarisOffice/ETemp/7972_22195504/fImage555801038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95" y="987425"/>
            <a:ext cx="3731260" cy="4061460"/>
          </a:xfrm>
          <a:prstGeom prst="rect">
            <a:avLst/>
          </a:prstGeom>
          <a:noFill/>
        </p:spPr>
      </p:pic>
      <p:sp>
        <p:nvSpPr>
          <p:cNvPr id="7" name="Rect 0"/>
          <p:cNvSpPr>
            <a:spLocks/>
          </p:cNvSpPr>
          <p:nvPr/>
        </p:nvSpPr>
        <p:spPr>
          <a:xfrm>
            <a:off x="2771775" y="105981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SR-YHY-005</a:t>
                      </a: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 – 헤더 인재홍보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인재 홍보 메인(검색)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조건에 따른 인재 상세 검색창 제공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인재 카드를 클릭하면 해당 인재 상세정보 제공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원하는 인재 스크랩(즐겨찾기) 가능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취업랩 메인 페이지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뉴스 5개와 공모전 목록이 표시된다.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5483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1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 검색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나 홍보하기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 홍보글 수정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 관리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오늘 본 인재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관심 인재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추천 인재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35" y="1779905"/>
            <a:ext cx="5081270" cy="494030"/>
          </a:xfrm>
          <a:prstGeom prst="rect">
            <a:avLst/>
          </a:prstGeom>
          <a:noFill/>
        </p:spPr>
      </p:pic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355850"/>
            <a:ext cx="5205730" cy="2665095"/>
          </a:xfrm>
          <a:prstGeom prst="rect">
            <a:avLst/>
          </a:prstGeom>
          <a:noFill/>
        </p:spPr>
      </p:pic>
      <p:sp>
        <p:nvSpPr>
          <p:cNvPr id="9" name="Rect 0"/>
          <p:cNvSpPr>
            <a:spLocks/>
          </p:cNvSpPr>
          <p:nvPr/>
        </p:nvSpPr>
        <p:spPr>
          <a:xfrm>
            <a:off x="1025525" y="1626870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1043305" y="235140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>
            <a:off x="2267585" y="235140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SR-YHY-006</a:t>
                      </a: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 – 헤더 인재홍보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인재검색정보 상세 페이지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스크랩 기능을 제공한다.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작성자의 기본 정보는 비공개하며, 구인자와 관리자 계정만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조회할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간단 자기소개, 경력, 자격증과 작성자의 희망 근무조건을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확인할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작성자와 컨택하기 버튼을 누르면, 1대1 채팅을 할 수 있는 기능을 제공한다.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목록으로 버튼을 누르면 이전 리스트로 되돌아간다.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인재검색 세부 페이지.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구직자의 세부 정보를 파악할 수 있고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구인자로서 구직자와 컨택할 수 있는 채팅 기능을 제공한다.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5483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1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 검색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나 홍보하기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 홍보글 수정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 관리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오늘 본 인재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관심 인재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추천 인재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40" y="1707515"/>
            <a:ext cx="5041265" cy="1369060"/>
          </a:xfrm>
          <a:prstGeom prst="rect">
            <a:avLst/>
          </a:prstGeom>
          <a:noFill/>
        </p:spPr>
      </p:pic>
      <p:sp>
        <p:nvSpPr>
          <p:cNvPr id="13" name="Rect 0"/>
          <p:cNvSpPr>
            <a:spLocks/>
          </p:cNvSpPr>
          <p:nvPr/>
        </p:nvSpPr>
        <p:spPr>
          <a:xfrm>
            <a:off x="3348355" y="2239010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>
            <a:off x="1145540" y="3210560"/>
            <a:ext cx="1554480" cy="58547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간단 자기소개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>
            <a:off x="2874010" y="3210560"/>
            <a:ext cx="1554480" cy="58547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경력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4572000" y="3210560"/>
            <a:ext cx="1482725" cy="58547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자격증 / 어학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1153160" y="3886835"/>
            <a:ext cx="4901565" cy="58547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작성자 희망 근무조건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>
            <a:off x="2488565" y="3075940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1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890" y="1815465"/>
            <a:ext cx="219710" cy="238760"/>
          </a:xfrm>
          <a:prstGeom prst="rect">
            <a:avLst/>
          </a:prstGeom>
          <a:noFill/>
        </p:spPr>
      </p:pic>
      <p:sp>
        <p:nvSpPr>
          <p:cNvPr id="22" name="Rect 0"/>
          <p:cNvSpPr>
            <a:spLocks/>
          </p:cNvSpPr>
          <p:nvPr/>
        </p:nvSpPr>
        <p:spPr>
          <a:xfrm>
            <a:off x="5382260" y="174688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>
            <a:off x="5070475" y="4732020"/>
            <a:ext cx="1009015" cy="213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목록으로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>
            <a:off x="3420110" y="4734560"/>
            <a:ext cx="1512570" cy="2114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작성자와 컨택하기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>
            <a:off x="3365500" y="451294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4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4986655" y="452945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5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SR-YHY-007</a:t>
                      </a: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 – 헤더 인재홍보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홍보글 작성 / 수정하기 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이력서와 동일하게 개인정보를 입력한다.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간단한 스펙 정보를 입력할 수 있고, 파일을 첨부할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 후엔 저장하기를 눌러 저장한다. 수정 폼도 작성하기 폼과 동일하다.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자기 홍보글 작성 페이지.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간단하게 자기 보유 스펙을 서술할 수 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5483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1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 검색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나 홍보하기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 홍보글 수정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 관리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오늘 본 인재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관심 인재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추천 인재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1635760"/>
            <a:ext cx="3465830" cy="3456940"/>
          </a:xfrm>
          <a:prstGeom prst="rect">
            <a:avLst/>
          </a:prstGeom>
          <a:noFill/>
        </p:spPr>
      </p:pic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745" y="1635760"/>
            <a:ext cx="1800860" cy="2392045"/>
          </a:xfrm>
          <a:prstGeom prst="rect">
            <a:avLst/>
          </a:prstGeom>
          <a:noFill/>
        </p:spPr>
      </p:pic>
      <p:sp>
        <p:nvSpPr>
          <p:cNvPr id="11" name="Rect 0"/>
          <p:cNvSpPr>
            <a:spLocks/>
          </p:cNvSpPr>
          <p:nvPr/>
        </p:nvSpPr>
        <p:spPr>
          <a:xfrm>
            <a:off x="1296035" y="1544320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>
            <a:off x="5872480" y="1637030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>
            <a:off x="4860290" y="4744720"/>
            <a:ext cx="726440" cy="2165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저장하기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5669915" y="4744720"/>
            <a:ext cx="726440" cy="2165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수정하기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>
            <a:off x="4831080" y="437197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SR-YHY-008</a:t>
                      </a: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 – 헤더 인재홍보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오늘 본 인재 / 추천 인재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오늘 본 인재 탭에서는 구인자가 로그인해서 검색한 인재들을 나열해준다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스크랩 기능을 제공해서 관심 인재를 모아볼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추천 인재는 인사담당자의 직무 설정 상태에 따라 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무작위로 표시된다.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오늘 본 인재 / 추천 인재 페이지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5483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1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 검색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나 홍보하기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 홍보글 수정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 관리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오늘 본 인재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관심 인재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추천 인재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95" y="1883410"/>
            <a:ext cx="5079365" cy="1450975"/>
          </a:xfrm>
          <a:prstGeom prst="rect">
            <a:avLst/>
          </a:prstGeom>
          <a:noFill/>
        </p:spPr>
      </p:pic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95" y="3596640"/>
            <a:ext cx="5079365" cy="1450975"/>
          </a:xfrm>
          <a:prstGeom prst="rect">
            <a:avLst/>
          </a:prstGeom>
          <a:noFill/>
        </p:spPr>
      </p:pic>
      <p:sp>
        <p:nvSpPr>
          <p:cNvPr id="13" name="Rect 0"/>
          <p:cNvSpPr txBox="1">
            <a:spLocks/>
          </p:cNvSpPr>
          <p:nvPr/>
        </p:nvSpPr>
        <p:spPr>
          <a:xfrm>
            <a:off x="1010920" y="1566545"/>
            <a:ext cx="154559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오늘</a:t>
            </a:r>
            <a:r>
              <a:rPr>
                <a:latin typeface="맑은 고딕" charset="0"/>
                <a:ea typeface="맑은 고딕" charset="0"/>
              </a:rPr>
              <a:t> 본 인재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1010920" y="3280410"/>
            <a:ext cx="1224915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추천인재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>
            <a:off x="2495550" y="1595120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5580380" y="192087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2060575" y="330771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홈(공통)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커뮤니티 홈 메인화면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805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 커뮤니티 글을 볼 수 있는 구역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‘더보기&gt;’를 클릭하면 ‘글 전체’ 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제별 커뮤니티 글을 볼 수 있는 구역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하단의 탭들과 ‘더보기&gt;’ 클릭하면 선택한 탭의 ‘글 전체’ 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검색어를 입력 후 검색하면 검색화면으로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운영자 확성기를 클릭하면 공지사항 화면으로 이동하며, 운영자가 작성한 공지사항을 조회할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 메인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3738" name="Picture " descr="C:/Users/PC-23/AppData/Roaming/PolarisOffice/ETemp/7972_22195504/fImage18242112223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5" y="2931795"/>
            <a:ext cx="2268855" cy="2089150"/>
          </a:xfrm>
          <a:prstGeom prst="rect">
            <a:avLst/>
          </a:prstGeom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739" name="Rect 0"/>
          <p:cNvSpPr>
            <a:spLocks/>
          </p:cNvSpPr>
          <p:nvPr/>
        </p:nvSpPr>
        <p:spPr>
          <a:xfrm>
            <a:off x="7524115" y="300355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41" name="Picture " descr="C:/Users/PC-23/AppData/Roaming/PolarisOffice/ETemp/7972_22195504/fImage50547112446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" y="1059815"/>
            <a:ext cx="6204585" cy="3961130"/>
          </a:xfrm>
          <a:prstGeom prst="rect">
            <a:avLst/>
          </a:prstGeom>
          <a:noFill/>
        </p:spPr>
      </p:pic>
      <p:sp>
        <p:nvSpPr>
          <p:cNvPr id="73742" name="Rect 0"/>
          <p:cNvSpPr>
            <a:spLocks/>
          </p:cNvSpPr>
          <p:nvPr/>
        </p:nvSpPr>
        <p:spPr>
          <a:xfrm>
            <a:off x="1907540" y="120332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43" name="Rect 0"/>
          <p:cNvSpPr>
            <a:spLocks/>
          </p:cNvSpPr>
          <p:nvPr/>
        </p:nvSpPr>
        <p:spPr>
          <a:xfrm>
            <a:off x="1475740" y="314769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44" name="Rect 0"/>
          <p:cNvSpPr>
            <a:spLocks/>
          </p:cNvSpPr>
          <p:nvPr/>
        </p:nvSpPr>
        <p:spPr>
          <a:xfrm>
            <a:off x="4067810" y="113157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글 전체(공통)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커뮤니티 글 전체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442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 메뉴 - 글 전체를 클릭하면 나오는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 메뉴 - 홈 메뉴에서 ① 누르면 나오는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직무·직업을 선택할 수 있으며 인기순, 최신순, 공감 많은 순, 댓글 많은 순으로 조회할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검색어를 입력하면 검색화면으로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 작성을 누르면 작성할 수 있는 화면으로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로그인이 되어있지 않다면 로그인 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게시글을 클릭하면 해당 게시글의 상세조회화면으로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선택한 메뉴의 전체 게시글 화면으로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 글 전체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3745" name="Picture " descr="C:/Users/PC-23/AppData/Roaming/PolarisOffice/ETemp/7972_22195504/fImage72015113039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" y="987425"/>
            <a:ext cx="6193155" cy="4105275"/>
          </a:xfrm>
          <a:prstGeom prst="rect">
            <a:avLst/>
          </a:prstGeom>
          <a:noFill/>
        </p:spPr>
      </p:pic>
      <p:sp>
        <p:nvSpPr>
          <p:cNvPr id="73746" name="Rect 0"/>
          <p:cNvSpPr>
            <a:spLocks/>
          </p:cNvSpPr>
          <p:nvPr/>
        </p:nvSpPr>
        <p:spPr>
          <a:xfrm>
            <a:off x="467360" y="105981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47" name="Rect 0"/>
          <p:cNvSpPr>
            <a:spLocks/>
          </p:cNvSpPr>
          <p:nvPr/>
        </p:nvSpPr>
        <p:spPr>
          <a:xfrm>
            <a:off x="2843530" y="221170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48" name="Rect 0"/>
          <p:cNvSpPr>
            <a:spLocks/>
          </p:cNvSpPr>
          <p:nvPr/>
        </p:nvSpPr>
        <p:spPr>
          <a:xfrm>
            <a:off x="899795" y="257175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49" name="Rect 0"/>
          <p:cNvSpPr>
            <a:spLocks/>
          </p:cNvSpPr>
          <p:nvPr/>
        </p:nvSpPr>
        <p:spPr>
          <a:xfrm>
            <a:off x="4572000" y="185166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50" name="Rect 0"/>
          <p:cNvSpPr>
            <a:spLocks/>
          </p:cNvSpPr>
          <p:nvPr/>
        </p:nvSpPr>
        <p:spPr>
          <a:xfrm>
            <a:off x="5003800" y="213995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53" name="Picture " descr="C:/Users/PC-23/AppData/Roaming/PolarisOffice/ETemp/7972_22195504/fImage587611361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210" y="4156075"/>
            <a:ext cx="4693920" cy="792480"/>
          </a:xfrm>
          <a:prstGeom prst="rect">
            <a:avLst/>
          </a:prstGeom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754" name="Rect 0"/>
          <p:cNvSpPr>
            <a:spLocks/>
          </p:cNvSpPr>
          <p:nvPr/>
        </p:nvSpPr>
        <p:spPr>
          <a:xfrm>
            <a:off x="4716145" y="444373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운영자 공지사항(공통)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커뮤니티 내 운영자 공지사항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189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홈 화면에서 운영자 공지사항을 클릭하면 보이는 상세페이지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 글에 감정을 표현할 수 있는 버튼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②을 클릭할 경우 개수가 반영된다.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신고할 수 있는 팝업창이 뜬다.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8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신고 버튼을 눌렀을 때 나오는 팝업창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라디오버튼을 클릭하거나 내용을 입력 후 신고접수 버튼을 누른다.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로그인이 되어있지 않으면 로그인 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운영자 공지사항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3753" name="Picture " descr="C:/Users/PC-23/AppData/Roaming/PolarisOffice/ETemp/7972_22195504/fImage649201140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987425"/>
            <a:ext cx="6246495" cy="4105275"/>
          </a:xfrm>
          <a:prstGeom prst="rect">
            <a:avLst/>
          </a:prstGeom>
          <a:noFill/>
        </p:spPr>
      </p:pic>
      <p:sp>
        <p:nvSpPr>
          <p:cNvPr id="73755" name="Rect 0"/>
          <p:cNvSpPr>
            <a:spLocks/>
          </p:cNvSpPr>
          <p:nvPr/>
        </p:nvSpPr>
        <p:spPr>
          <a:xfrm>
            <a:off x="1907540" y="170751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56" name="Rect 0"/>
          <p:cNvSpPr>
            <a:spLocks/>
          </p:cNvSpPr>
          <p:nvPr/>
        </p:nvSpPr>
        <p:spPr>
          <a:xfrm>
            <a:off x="2483485" y="480377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57" name="Rect 0"/>
          <p:cNvSpPr>
            <a:spLocks/>
          </p:cNvSpPr>
          <p:nvPr/>
        </p:nvSpPr>
        <p:spPr>
          <a:xfrm>
            <a:off x="5507990" y="177990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58" name="Rect 0"/>
          <p:cNvSpPr>
            <a:spLocks/>
          </p:cNvSpPr>
          <p:nvPr/>
        </p:nvSpPr>
        <p:spPr>
          <a:xfrm>
            <a:off x="6083935" y="163576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59" name="Picture " descr="C:/Users/PC-23/AppData/Roaming/PolarisOffice/ETemp/7972_22195504/fImage139641145238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0" y="2499995"/>
            <a:ext cx="1936115" cy="2394585"/>
          </a:xfrm>
          <a:prstGeom prst="rect">
            <a:avLst/>
          </a:prstGeom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760" name="Rect 0"/>
          <p:cNvSpPr>
            <a:spLocks/>
          </p:cNvSpPr>
          <p:nvPr/>
        </p:nvSpPr>
        <p:spPr>
          <a:xfrm>
            <a:off x="4932045" y="264350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검색화면(공통)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글 전체 화면 내 검색화면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검색한 글의 개수를 표시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검색한 화면, 검색결과가 없을 경우 나오는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 작성 화면으로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로그인이 되어있지 않으면 로그인 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검색화면 및 검색결과가 없을 때의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3761" name="Picture " descr="C:/Users/PC-23/AppData/Roaming/PolarisOffice/ETemp/7972_22195504/fImage421031149742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" y="1059815"/>
            <a:ext cx="6228715" cy="3961130"/>
          </a:xfrm>
          <a:prstGeom prst="rect">
            <a:avLst/>
          </a:prstGeom>
          <a:noFill/>
        </p:spPr>
      </p:pic>
      <p:sp>
        <p:nvSpPr>
          <p:cNvPr id="73762" name="Rect 0"/>
          <p:cNvSpPr>
            <a:spLocks/>
          </p:cNvSpPr>
          <p:nvPr/>
        </p:nvSpPr>
        <p:spPr>
          <a:xfrm>
            <a:off x="3780155" y="386778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63" name="Rect 0"/>
          <p:cNvSpPr>
            <a:spLocks/>
          </p:cNvSpPr>
          <p:nvPr/>
        </p:nvSpPr>
        <p:spPr>
          <a:xfrm>
            <a:off x="611505" y="221170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64" name="Rect 0"/>
          <p:cNvSpPr>
            <a:spLocks/>
          </p:cNvSpPr>
          <p:nvPr/>
        </p:nvSpPr>
        <p:spPr>
          <a:xfrm>
            <a:off x="2267585" y="473202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작성하기(구인자/구직자)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글 전체 화면 내 게시글 작성하기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카테고리를 선택할 수 있고 선택한 카테고리에 맞는 글을 작성 할 수 있다. 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게시글의 제목을 입력할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게시글의 내용을 입력할 수 있다. placeholder를 표시할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이미지 첨부를 클릭하면 첨부화면이 뜨며 이미지를 첨부할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 등록 버튼을 누르면 등록할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제목과 내용을 입력하지 않았을 때 나오는 알림창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작성한 게시글이 등록되었을 때의 알림창.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확인을 누르면 해당 작성한 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 작성화면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3773" name="Picture " descr="C:/Users/PC-23/AppData/Roaming/PolarisOffice/ETemp/7972_22195504/fImage17409115587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" y="1008380"/>
            <a:ext cx="6196330" cy="4012565"/>
          </a:xfrm>
          <a:prstGeom prst="rect">
            <a:avLst/>
          </a:prstGeom>
          <a:noFill/>
        </p:spPr>
      </p:pic>
      <p:sp>
        <p:nvSpPr>
          <p:cNvPr id="73766" name="Rect 0"/>
          <p:cNvSpPr>
            <a:spLocks/>
          </p:cNvSpPr>
          <p:nvPr/>
        </p:nvSpPr>
        <p:spPr>
          <a:xfrm>
            <a:off x="1115695" y="127571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67" name="Rect 0"/>
          <p:cNvSpPr>
            <a:spLocks/>
          </p:cNvSpPr>
          <p:nvPr/>
        </p:nvSpPr>
        <p:spPr>
          <a:xfrm>
            <a:off x="179705" y="134747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68" name="Rect 0"/>
          <p:cNvSpPr>
            <a:spLocks/>
          </p:cNvSpPr>
          <p:nvPr/>
        </p:nvSpPr>
        <p:spPr>
          <a:xfrm>
            <a:off x="179705" y="177990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69" name="Rect 0"/>
          <p:cNvSpPr>
            <a:spLocks/>
          </p:cNvSpPr>
          <p:nvPr/>
        </p:nvSpPr>
        <p:spPr>
          <a:xfrm>
            <a:off x="179705" y="466026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71" name="Picture " descr="C:/Users/PC-23/AppData/Roaming/PolarisOffice/ETemp/7972_22195504/fImage12351160971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605" y="3967480"/>
            <a:ext cx="1074420" cy="260985"/>
          </a:xfrm>
          <a:prstGeom prst="rect">
            <a:avLst/>
          </a:prstGeom>
          <a:noFill/>
        </p:spPr>
      </p:pic>
      <p:sp>
        <p:nvSpPr>
          <p:cNvPr id="73772" name="Rect 0"/>
          <p:cNvSpPr>
            <a:spLocks/>
          </p:cNvSpPr>
          <p:nvPr/>
        </p:nvSpPr>
        <p:spPr>
          <a:xfrm>
            <a:off x="3347720" y="401193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74" name="Picture " descr="C:/Users/PC-23/AppData/Roaming/PolarisOffice/ETemp/7972_22195504/fImage36391162989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5" y="4017010"/>
            <a:ext cx="1947545" cy="787400"/>
          </a:xfrm>
          <a:prstGeom prst="rect">
            <a:avLst/>
          </a:prstGeom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776" name="Rect 0"/>
          <p:cNvSpPr>
            <a:spLocks/>
          </p:cNvSpPr>
          <p:nvPr/>
        </p:nvSpPr>
        <p:spPr>
          <a:xfrm>
            <a:off x="6443980" y="408368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77" name="Picture " descr="C:/Users/PC-23/AppData/Roaming/PolarisOffice/ETemp/7972_22195504/fImage58741164544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65" y="2860040"/>
            <a:ext cx="2138045" cy="767715"/>
          </a:xfrm>
          <a:prstGeom prst="rect">
            <a:avLst/>
          </a:prstGeom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778" name="Rect 0"/>
          <p:cNvSpPr>
            <a:spLocks/>
          </p:cNvSpPr>
          <p:nvPr/>
        </p:nvSpPr>
        <p:spPr>
          <a:xfrm>
            <a:off x="3972560" y="297878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7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300141767147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3895" y="1574800"/>
            <a:ext cx="2977515" cy="3524885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회원가입(기업)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회원가입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개인회원/기업회원 구분하여 회원가입 가능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인사담당자는 이메일 혹은 휴대폰 메세지로 개인인증 완료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 페이지에서 회원가입 클릭 시 현재 페이지 제공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0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0" cy="35483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1813560" y="1652270"/>
            <a:ext cx="220345" cy="2178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4831715" y="3110865"/>
            <a:ext cx="203200" cy="1803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게시글 등록 상세화면(구인자/구직자)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게시글 등록 상세화면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‘&lt;전체 게시글’을 클릭하면 전체 글 화면으로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작성한 글의 내용을 보여준다. 제목, 아이디, 작성일, 내용이 표시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수정과 삭제를 할 수 있는 버튼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글에 감정을 표시할 수 있는 표현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감정을 선택한 만큼 개수가 계산되어 표시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삭제 버튼을 누르면 alert창이 뜨며 확인을 누르면 삭제된다.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취소를 누르면 alert가 사라진다.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⑥번에서 확인을 누르면 나오는 alert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확인을 누르면 커뮤니티 홈화면으로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 등록 상세화면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3788" name="Picture " descr="C:/Users/PC-23/AppData/Roaming/PolarisOffice/ETemp/7972_22195504/fImage212511168172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1059815"/>
            <a:ext cx="6195695" cy="4032885"/>
          </a:xfrm>
          <a:prstGeom prst="rect">
            <a:avLst/>
          </a:prstGeom>
          <a:noFill/>
        </p:spPr>
      </p:pic>
      <p:sp>
        <p:nvSpPr>
          <p:cNvPr id="73780" name="Rect 0"/>
          <p:cNvSpPr>
            <a:spLocks/>
          </p:cNvSpPr>
          <p:nvPr/>
        </p:nvSpPr>
        <p:spPr>
          <a:xfrm>
            <a:off x="971550" y="113157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81" name="Rect 0"/>
          <p:cNvSpPr>
            <a:spLocks/>
          </p:cNvSpPr>
          <p:nvPr/>
        </p:nvSpPr>
        <p:spPr>
          <a:xfrm>
            <a:off x="611505" y="163576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83" name="Rect 0"/>
          <p:cNvSpPr>
            <a:spLocks/>
          </p:cNvSpPr>
          <p:nvPr/>
        </p:nvSpPr>
        <p:spPr>
          <a:xfrm>
            <a:off x="5220335" y="177990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84" name="Rect 0"/>
          <p:cNvSpPr>
            <a:spLocks/>
          </p:cNvSpPr>
          <p:nvPr/>
        </p:nvSpPr>
        <p:spPr>
          <a:xfrm>
            <a:off x="5292090" y="221170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82" name="Rect 0"/>
          <p:cNvSpPr>
            <a:spLocks/>
          </p:cNvSpPr>
          <p:nvPr/>
        </p:nvSpPr>
        <p:spPr>
          <a:xfrm>
            <a:off x="2123440" y="437197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89" name="Picture " descr="C:/Users/PC-23/AppData/Roaming/PolarisOffice/ETemp/7972_22195504/fImage77871174477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60" y="2571750"/>
            <a:ext cx="2476500" cy="916305"/>
          </a:xfrm>
          <a:prstGeom prst="rect">
            <a:avLst/>
          </a:prstGeom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790" name="Rect 0"/>
          <p:cNvSpPr>
            <a:spLocks/>
          </p:cNvSpPr>
          <p:nvPr/>
        </p:nvSpPr>
        <p:spPr>
          <a:xfrm>
            <a:off x="5076190" y="314769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91" name="Picture " descr="C:/Users/PC-23/AppData/Roaming/PolarisOffice/ETemp/7972_22195504/fImage38121176153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5" y="3867785"/>
            <a:ext cx="2606040" cy="864870"/>
          </a:xfrm>
          <a:prstGeom prst="rect">
            <a:avLst/>
          </a:prstGeom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792" name="Rect 0"/>
          <p:cNvSpPr>
            <a:spLocks/>
          </p:cNvSpPr>
          <p:nvPr/>
        </p:nvSpPr>
        <p:spPr>
          <a:xfrm>
            <a:off x="8316595" y="430022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7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게시글 수정화면(구인자/구직자)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게시글 수정화면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284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본인이 작성한 게시글 상세화면에서 수정 버튼을 누르면 나오는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제목을 입력할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내용을 입력할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이미지첨부를 클릭하면 이미지를 첨부할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 수정 버튼을 누르면 게시글을 수정할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 수정 버튼을 누르면 나오는 창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확인을 누르면 수정된 상세화면으로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 수정화면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3791" name="Picture " descr="C:/Users/PC-23/AppData/Roaming/PolarisOffice/ETemp/7972_22195504/fImage9652118018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" y="987425"/>
            <a:ext cx="6193155" cy="3990340"/>
          </a:xfrm>
          <a:prstGeom prst="rect">
            <a:avLst/>
          </a:prstGeom>
          <a:noFill/>
        </p:spPr>
      </p:pic>
      <p:sp>
        <p:nvSpPr>
          <p:cNvPr id="73792" name="Rect 0"/>
          <p:cNvSpPr>
            <a:spLocks/>
          </p:cNvSpPr>
          <p:nvPr/>
        </p:nvSpPr>
        <p:spPr>
          <a:xfrm>
            <a:off x="539750" y="134747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93" name="Rect 0"/>
          <p:cNvSpPr>
            <a:spLocks/>
          </p:cNvSpPr>
          <p:nvPr/>
        </p:nvSpPr>
        <p:spPr>
          <a:xfrm>
            <a:off x="3636010" y="394017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94" name="Rect 0"/>
          <p:cNvSpPr>
            <a:spLocks/>
          </p:cNvSpPr>
          <p:nvPr/>
        </p:nvSpPr>
        <p:spPr>
          <a:xfrm>
            <a:off x="1043305" y="192341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95" name="Picture " descr="C:/Users/PC-23/AppData/Roaming/PolarisOffice/ETemp/7972_22195504/fImage19631184991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70" y="3867785"/>
            <a:ext cx="1471930" cy="332105"/>
          </a:xfrm>
          <a:prstGeom prst="rect">
            <a:avLst/>
          </a:prstGeom>
          <a:noFill/>
        </p:spPr>
      </p:pic>
      <p:sp>
        <p:nvSpPr>
          <p:cNvPr id="73797" name="Rect 0"/>
          <p:cNvSpPr>
            <a:spLocks/>
          </p:cNvSpPr>
          <p:nvPr/>
        </p:nvSpPr>
        <p:spPr>
          <a:xfrm>
            <a:off x="971550" y="473202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98" name="Rect 0"/>
          <p:cNvSpPr>
            <a:spLocks/>
          </p:cNvSpPr>
          <p:nvPr/>
        </p:nvSpPr>
        <p:spPr>
          <a:xfrm>
            <a:off x="1115695" y="105981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99" name="Picture " descr="C:/Users/PC-23/AppData/Roaming/PolarisOffice/ETemp/7972_22195504/fImage6759118756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885" y="3580130"/>
            <a:ext cx="2320290" cy="867410"/>
          </a:xfrm>
          <a:prstGeom prst="rect">
            <a:avLst/>
          </a:prstGeom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800" name="Rect 0"/>
          <p:cNvSpPr>
            <a:spLocks/>
          </p:cNvSpPr>
          <p:nvPr/>
        </p:nvSpPr>
        <p:spPr>
          <a:xfrm>
            <a:off x="6660515" y="372364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현직자 인터뷰(공통)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현직자 인터뷰 메뉴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 – 현직자 인터뷰 메뉴를 클릭했을 때 보이는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현직자 인터뷰의 전체 글 개수를 보여준다.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직종에 대한 현직자 인터뷰 목록을 보여준다.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 또는 기업명을 검색 시 검색페이지로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현직자 게시글을 눌렀을 때 해당 상세페이지로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현직자 인터뷰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Picture " descr="C:/Users/PC-23/AppData/Roaming/PolarisOffice/ETemp/7972_22195504/fImage1189421191629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013460"/>
            <a:ext cx="6206490" cy="4061460"/>
          </a:xfrm>
          <a:prstGeom prst="rect">
            <a:avLst/>
          </a:prstGeom>
          <a:noFill/>
        </p:spPr>
      </p:pic>
      <p:sp>
        <p:nvSpPr>
          <p:cNvPr id="8" name="Rect 0"/>
          <p:cNvSpPr>
            <a:spLocks/>
          </p:cNvSpPr>
          <p:nvPr/>
        </p:nvSpPr>
        <p:spPr>
          <a:xfrm>
            <a:off x="1475740" y="103949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2483485" y="155194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1115695" y="206756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4271010" y="314769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>
            <a:off x="755650" y="350774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현직자 인터뷰 상세페이지(공통)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현직자 인터뷰 상세페이지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805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현직자 인터뷰 상세 페이지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팀명, 이름, 작성일, 조회수, 제목을 보여주며 현재 자신의 직무에 대한 간략한 소개글을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 직무에 대한 질문과 답변을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이전 글과 다음 글에 대한 페이징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이전 글, 다음 글을 누를 경우 해당 페이지로 이동하며 없을 경우 블럭처리된다.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목록을 클릭할 경우 현직자 인터뷰 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현직자 인터뷰 상세페이지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" descr="C:/Users/PC-23/AppData/Roaming/PolarisOffice/ETemp/7972_22195504/fImage4822311199703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" y="987425"/>
            <a:ext cx="3204210" cy="4086860"/>
          </a:xfrm>
          <a:prstGeom prst="rect">
            <a:avLst/>
          </a:prstGeom>
          <a:noFill/>
        </p:spPr>
      </p:pic>
      <p:pic>
        <p:nvPicPr>
          <p:cNvPr id="13" name="Picture " descr="C:/Users/PC-23/AppData/Roaming/PolarisOffice/ETemp/7972_22195504/fImage542411200989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365" y="1078865"/>
            <a:ext cx="2999740" cy="3995420"/>
          </a:xfrm>
          <a:prstGeom prst="rect">
            <a:avLst/>
          </a:prstGeom>
          <a:noFill/>
        </p:spPr>
      </p:pic>
      <p:sp>
        <p:nvSpPr>
          <p:cNvPr id="14" name="Rect 0"/>
          <p:cNvSpPr>
            <a:spLocks/>
          </p:cNvSpPr>
          <p:nvPr/>
        </p:nvSpPr>
        <p:spPr>
          <a:xfrm>
            <a:off x="2627630" y="140652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>
            <a:off x="3996055" y="126238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>
            <a:off x="3832225" y="430022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5868035" y="487616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이력서 양식(공통)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이력서 양식 메인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 – 이력서양식을 클릭하면 볼 수 있는 메인화면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 건수를 조회할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양식 종류을 클릭하면 해당 양식의 목록을 조회할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원하는 순서에 따라 조회 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키워드를 입력하면 검색페이지로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제목, 파일, 다운로드, 조회수 순서로 조회할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이력서 양식 메인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8" name="Picture " descr="C:/Users/PC-23/AppData/Roaming/PolarisOffice/ETemp/7972_22195504/fImage441461207870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" y="987425"/>
            <a:ext cx="6228080" cy="4086860"/>
          </a:xfrm>
          <a:prstGeom prst="rect">
            <a:avLst/>
          </a:prstGeom>
          <a:noFill/>
        </p:spPr>
      </p:pic>
      <p:sp>
        <p:nvSpPr>
          <p:cNvPr id="7" name="Rect 0"/>
          <p:cNvSpPr>
            <a:spLocks/>
          </p:cNvSpPr>
          <p:nvPr/>
        </p:nvSpPr>
        <p:spPr>
          <a:xfrm>
            <a:off x="1835785" y="113157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899795" y="177990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1043305" y="333565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3780155" y="3322320"/>
            <a:ext cx="144780" cy="158115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2411730" y="365188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이력서 양식 상세페이지(공통/구인자/구직자)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이력서 양식 상세페이지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선택한 이력서양식의 상세페이지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다운로드 수와 조회 수를 조회할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무료 다운로드를 클릭하면 다운로드가 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로그인이 되어있지 않은 경우 로그인 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 양식의 샘플 이미지를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무료 다운로드를 클릭하면 alert창이 뜨며 확인을 누를 경우 다운로드가 된다. 취소를 누르면 alert가 닫힌다.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이력서 양식 상세페이지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Picture " descr="C:/Users/PC-23/AppData/Roaming/PolarisOffice/ETemp/7972_22195504/fImage696231215381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" y="987425"/>
            <a:ext cx="6265545" cy="4086860"/>
          </a:xfrm>
          <a:prstGeom prst="rect">
            <a:avLst/>
          </a:prstGeom>
          <a:noFill/>
        </p:spPr>
      </p:pic>
      <p:sp>
        <p:nvSpPr>
          <p:cNvPr id="4" name="Rect 0"/>
          <p:cNvSpPr>
            <a:spLocks/>
          </p:cNvSpPr>
          <p:nvPr/>
        </p:nvSpPr>
        <p:spPr>
          <a:xfrm>
            <a:off x="2195830" y="113157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>
            <a:off x="4241800" y="113157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4572000" y="155003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755650" y="213995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6" name="Picture " descr="C:/Users/PC-23/AppData/Roaming/PolarisOffice/ETemp/7972_22195504/fImage102151220132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5" y="3363595"/>
            <a:ext cx="2694940" cy="832485"/>
          </a:xfrm>
          <a:prstGeom prst="rect">
            <a:avLst/>
          </a:prstGeom>
          <a:noFill/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</p:pic>
      <p:sp>
        <p:nvSpPr>
          <p:cNvPr id="17" name="Rect 0"/>
          <p:cNvSpPr>
            <a:spLocks/>
          </p:cNvSpPr>
          <p:nvPr/>
        </p:nvSpPr>
        <p:spPr>
          <a:xfrm>
            <a:off x="7452360" y="343598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SR-YHY-009</a:t>
                      </a: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 – 헤더 취업랩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취업랩 메인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뉴스 5개 조회수가 높은 순으로 정렬된다.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클릭시 뉴스 창으로 이동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공모전 포스터 배너 형식으로 정렬하여 보여준다.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클릭시 공모전 글로 이동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취업랩 메인 페이지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뉴스 5개와 공모전 목록이 표시된다.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827406" cy="35604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7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67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기업뉴스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취업뉴스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취업상담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취업지원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프로그램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" y="1920875"/>
            <a:ext cx="5257165" cy="1562100"/>
          </a:xfrm>
          <a:prstGeom prst="rect">
            <a:avLst/>
          </a:prstGeom>
          <a:noFill/>
        </p:spPr>
      </p:pic>
      <p:sp>
        <p:nvSpPr>
          <p:cNvPr id="19" name="Rect 0"/>
          <p:cNvSpPr>
            <a:spLocks/>
          </p:cNvSpPr>
          <p:nvPr/>
        </p:nvSpPr>
        <p:spPr>
          <a:xfrm>
            <a:off x="1030605" y="1679575"/>
            <a:ext cx="1009015" cy="213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뉴스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>
            <a:off x="1030605" y="3528060"/>
            <a:ext cx="1009015" cy="213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공모전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>
            <a:off x="1030605" y="3867785"/>
            <a:ext cx="2461895" cy="3606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공모전 1</a:t>
            </a:r>
            <a:endParaRPr lang="ko-KR" altLang="en-US" sz="13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1024255" y="4296410"/>
            <a:ext cx="2468245" cy="3606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공모전 3</a:t>
            </a:r>
            <a:endParaRPr lang="ko-KR" altLang="en-US" sz="13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>
            <a:off x="3575685" y="3867785"/>
            <a:ext cx="2592705" cy="3606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공모전 2</a:t>
            </a:r>
            <a:endParaRPr lang="ko-KR" altLang="en-US" sz="13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>
            <a:off x="3575685" y="4296410"/>
            <a:ext cx="2592705" cy="3606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공모전 4</a:t>
            </a:r>
            <a:endParaRPr lang="ko-KR" altLang="en-US" sz="13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>
            <a:off x="2110740" y="161480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2104390" y="3498850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SR-YHY-010</a:t>
                      </a: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취업랩 - 뉴스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뉴스 메인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기업뉴스 / 취업뉴스 두 종류로 나눠서 뉴스를 조회할 수 있음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검색창을 이용해 뉴스를 원하는 뉴스를 검색할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뉴스를 선택해 클릭시 뉴스 화면으로 이동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뉴스 관련 페이지, 취업뉴스/기업뉴스로 나누어져 있고 검색기능을 제공함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827406" cy="35604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7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67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기업뉴스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취업뉴스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취업상담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취업지원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프로그램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" name="Rect 0"/>
          <p:cNvSpPr>
            <a:spLocks/>
          </p:cNvSpPr>
          <p:nvPr/>
        </p:nvSpPr>
        <p:spPr>
          <a:xfrm>
            <a:off x="1030605" y="1679575"/>
            <a:ext cx="1009015" cy="2139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뉴스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" y="1595120"/>
            <a:ext cx="5245100" cy="3209290"/>
          </a:xfrm>
          <a:prstGeom prst="rect">
            <a:avLst/>
          </a:prstGeom>
          <a:noFill/>
        </p:spPr>
      </p:pic>
      <p:sp>
        <p:nvSpPr>
          <p:cNvPr id="7" name="Rect 0"/>
          <p:cNvSpPr>
            <a:spLocks/>
          </p:cNvSpPr>
          <p:nvPr/>
        </p:nvSpPr>
        <p:spPr>
          <a:xfrm>
            <a:off x="484505" y="144208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3780155" y="2355850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3150235" y="284924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SR-YHY-011</a:t>
                      </a: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취업랩 - 공모전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공모전 메인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검색하고 싶은 공모전을 검색할 수 있음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어떤 공모전인지 관련 분야 표시되어 나타남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사진 클릭시 공모전 게시글 화면으로 이동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공모전 메인 페이지, 검색 기능을 제공하고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공모전 관련 글로 이동할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827406" cy="35604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7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67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기업뉴스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취업뉴스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취업상담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취업지원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프로그램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0" y="1920875"/>
            <a:ext cx="5454650" cy="3223260"/>
          </a:xfrm>
          <a:prstGeom prst="rect">
            <a:avLst/>
          </a:prstGeom>
          <a:noFill/>
        </p:spPr>
      </p:pic>
      <p:sp>
        <p:nvSpPr>
          <p:cNvPr id="12" name="Rect 0"/>
          <p:cNvSpPr txBox="1">
            <a:spLocks/>
          </p:cNvSpPr>
          <p:nvPr/>
        </p:nvSpPr>
        <p:spPr>
          <a:xfrm>
            <a:off x="835660" y="1595755"/>
            <a:ext cx="1224915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공모전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380" y="1595120"/>
            <a:ext cx="2115185" cy="331470"/>
          </a:xfrm>
          <a:prstGeom prst="rect">
            <a:avLst/>
          </a:prstGeom>
          <a:noFill/>
        </p:spPr>
      </p:pic>
      <p:sp>
        <p:nvSpPr>
          <p:cNvPr id="18" name="Rect 0"/>
          <p:cNvSpPr>
            <a:spLocks/>
          </p:cNvSpPr>
          <p:nvPr/>
        </p:nvSpPr>
        <p:spPr>
          <a:xfrm>
            <a:off x="3861435" y="159067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>
            <a:off x="1468755" y="317182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>
            <a:off x="5862320" y="2571750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SR-YHY-012</a:t>
                      </a: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취업랩 – 뉴스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뉴스 클릭시 세부창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페이징 기능 제공. 이전글, 다음글 조회 가능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목록으로 버튼을 누르면 기사 목록 창으로 이동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기사 상세 페이지. 페이징 기능과 목록보기 기능을 제공함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827406" cy="35604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7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67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기업뉴스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취업뉴스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취업상담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취업지원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프로그램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95" y="1655445"/>
            <a:ext cx="4897120" cy="3436620"/>
          </a:xfrm>
          <a:prstGeom prst="rect">
            <a:avLst/>
          </a:prstGeom>
          <a:noFill/>
        </p:spPr>
      </p:pic>
      <p:sp>
        <p:nvSpPr>
          <p:cNvPr id="19" name="Rect 0"/>
          <p:cNvSpPr>
            <a:spLocks/>
          </p:cNvSpPr>
          <p:nvPr/>
        </p:nvSpPr>
        <p:spPr>
          <a:xfrm>
            <a:off x="5622290" y="4660265"/>
            <a:ext cx="576580" cy="3606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목록</a:t>
            </a:r>
            <a:endParaRPr lang="ko-KR" altLang="en-US" sz="13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>
            <a:off x="929640" y="4660265"/>
            <a:ext cx="576580" cy="3606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이전글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>
            <a:off x="1574165" y="4660265"/>
            <a:ext cx="576580" cy="3606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다음글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929640" y="4271010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>
            <a:off x="5622290" y="431228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공통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주체별 회원을 선택할수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로그인을 유지할지 선택할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아이디와 비밀번호 입력란 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아이디, 비번을 입력후 로그인 할 수 있는 버튼이다.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 화면이다.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" descr="C:/Users/PC-23/AppData/Roaming/PolarisOffice/ETemp/6660_21553064/fImage358142103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425"/>
            <a:ext cx="6228715" cy="41567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SR-YHY-013</a:t>
                      </a: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취업랩 - 공모전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공모전 클릭시 세부창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공모전 주관, 지원기간, 분야 표시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 공모전에 대한 세부사항이 보여짐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배너 클릭시 공모전 지원 창이나 홈페이지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(외부 URL)로 이동함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공모전 세부내용 페이지. 공모전의 상세 정보를 표시하고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배너 클릭시 공모전 지원 창이나 외부 URL로 이동할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827406" cy="35604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7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67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기업뉴스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취업뉴스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취업상담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취업지원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프로그램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0" y="1679575"/>
            <a:ext cx="5461000" cy="3464560"/>
          </a:xfrm>
          <a:prstGeom prst="rect">
            <a:avLst/>
          </a:prstGeom>
          <a:noFill/>
        </p:spPr>
      </p:pic>
      <p:sp>
        <p:nvSpPr>
          <p:cNvPr id="7" name="Rect 0"/>
          <p:cNvSpPr>
            <a:spLocks/>
          </p:cNvSpPr>
          <p:nvPr/>
        </p:nvSpPr>
        <p:spPr>
          <a:xfrm>
            <a:off x="3060065" y="3796030"/>
            <a:ext cx="3096895" cy="11525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공모전</a:t>
            </a:r>
            <a:r>
              <a:rPr>
                <a:solidFill>
                  <a:schemeClr val="tx1"/>
                </a:solidFill>
                <a:latin typeface="맑은 고딕" charset="0"/>
                <a:ea typeface="맑은 고딕" charset="0"/>
              </a:rPr>
              <a:t> 설명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4716145" y="4660265"/>
            <a:ext cx="1376680" cy="2165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공모전 지원 (url)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2861945" y="218122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>
            <a:off x="2915920" y="368871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>
            <a:off x="4363720" y="4596765"/>
            <a:ext cx="288925" cy="3067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767359"/>
              </p:ext>
            </p:extLst>
          </p:nvPr>
        </p:nvGraphicFramePr>
        <p:xfrm>
          <a:off x="0" y="0"/>
          <a:ext cx="6300470" cy="1042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053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취업랩-1:1상담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SPR-SRC-010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1:1 취업상담 게시판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454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취업랩 대메뉴에서 1:1 취업상담 메뉴를 클릭할 수 있다.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내가 쓴 글을 모아볼 수 있다.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상담 글을 등록할 수 있다.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취업 관련하여 홈페이지 운영자에게 1:1로 상담신청할 수 있는 게시판, 답글로 상담에 대한 답변을 받을 수 있다.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" descr="C:/Users/PC-23/AppData/Roaming/PolarisOffice/ETemp/5660_11520840/fImage297371606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865"/>
            <a:ext cx="6300470" cy="39382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226561"/>
              </p:ext>
            </p:extLst>
          </p:nvPr>
        </p:nvGraphicFramePr>
        <p:xfrm>
          <a:off x="0" y="0"/>
          <a:ext cx="630047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취업랩-외부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SPR-SRC-010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외부 취업지원프로그램 확인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취업랩 대메뉴에서 외부프로그램 메뉴를 클릭할 수 있다.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글제목을 클릭하여 상세정보를 조회할 수 있다.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외부 기관에서 시행하는 취업 특강 등의 프로그램을 모아 보고 신청할 수 있는 게시판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" descr="C:/Users/PC-23/AppData/Roaming/PolarisOffice/ETemp/5660_11520840/fImage292851609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865"/>
            <a:ext cx="6300470" cy="39382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" descr="C:/Users/PC-23/AppData/Roaming/PolarisOffice/ETemp/7972_22195504/fImage4464141985408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190" y="1612900"/>
            <a:ext cx="5287645" cy="344043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메인화면(1)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2132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검색기능을 활용하여 필요한 상담 및 클래스를 찾을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원하는 분야를 선택하여 상담 및 클래스 목록을 확인 할 수 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진행 중인 이벤트를 카드 형식으로 확인 할 수 있으며 단일 항목 클릭 시 해당 이벤트 공지를 확인 할 수 있으며  전체보기를 클릭 시 이벤트 페이지로 이동할 수 있다.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전문가라면 해당 태그가 보이며 해당 태그를 클릭시 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 페이지가 열린다.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메인페이지는 왼쪽 UI와 같이 확인할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2594610" y="1632585"/>
            <a:ext cx="168910" cy="19939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1127760" y="1923415"/>
            <a:ext cx="203200" cy="1803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1012190" y="3937635"/>
            <a:ext cx="203200" cy="1803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" descr="C:/Users/PC-23/AppData/Roaming/PolarisOffice/ETemp/7972_22195504/fImage5137781993995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075" y="1594485"/>
            <a:ext cx="5306060" cy="3369945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메인화면(2)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3580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추천 클래스를 카드 형식으로 확인 할 수 있으며 단일 항목 클릭 시 해당 클래스 상세보기를 할 수 있으며 전체보기를 클릭 시 클래스홈으로 이동할 수 있다.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88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후기가 좋은 전문가를 전문가 이름과 후기가 담긴 카드형식으로 확인할 수 있으며 관심 있는 카드 해당 전문가의 설명과 전문가에게 남긴</a:t>
                      </a:r>
                      <a:b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전체 후기를 확인할 수 있는 페이지로 이동한다.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메인페이지는 왼쪽 UI와 같이 확인할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1058545" y="1684020"/>
            <a:ext cx="168910" cy="19939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1024255" y="3530600"/>
            <a:ext cx="203200" cy="1803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" descr="C:/Users/PC-23/AppData/Roaming/PolarisOffice/ETemp/7972_22195504/fImage9471762000875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315" y="1607185"/>
            <a:ext cx="5157470" cy="3434715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이벤트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진행중인 이벤트와 종료된 이벤트로 나누어 선택할 수 있다.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진행중인 이벤트 중 원하는 이벤트를 선택하여 해당 이벤트 페이지로 이동할 수 있고 참여할 수 있다.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관리자의 경우 왼쪽 태그에 이벤트 등록 태그가 생성된다.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이벤트 페이지는 왼쪽 UI와 같이 확인할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등록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1039495" y="1800225"/>
            <a:ext cx="168910" cy="19939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1005205" y="2304415"/>
            <a:ext cx="203200" cy="1803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495282007184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765" y="1619885"/>
            <a:ext cx="5182235" cy="3325495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전문가신청(1)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 신청 시 아래와 같은 과정을 볼 수 있다..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신청 하기 전 유의사항을 확인 할 수 있다.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전문가 신청 페이지는 왼쪽 UI와 같이 확인할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2336800" y="2303780"/>
            <a:ext cx="168910" cy="19939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1037590" y="2969260"/>
            <a:ext cx="203200" cy="1803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" descr="C:/Users/PC-23/AppData/Roaming/PolarisOffice/ETemp/7972_22195504/fImage475062014496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445" y="1626235"/>
            <a:ext cx="2924175" cy="3279775"/>
          </a:xfrm>
          <a:prstGeom prst="rect">
            <a:avLst/>
          </a:prstGeom>
          <a:noFill/>
        </p:spPr>
      </p:pic>
      <p:pic>
        <p:nvPicPr>
          <p:cNvPr id="15" name="Picture " descr="C:/Users/PC-23/AppData/Roaming/PolarisOffice/ETemp/7972_22195504/fImage795162015737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035" y="1703705"/>
            <a:ext cx="2360295" cy="3124835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전문가신청(2)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 신청 시 약관 동의를 하여야 한다.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약관 동의 후 기본 정보 입력으로 이동한다.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전문가 신청 페이지는 왼쪽 UI와 같이 확인할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1039495" y="1736090"/>
            <a:ext cx="168910" cy="19939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3941445" y="1704340"/>
            <a:ext cx="203200" cy="1803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196312022393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6845" y="1736090"/>
            <a:ext cx="4208145" cy="326771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전문가신청(3)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판매자 정보를 입력한다.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계좌 정보를 등록하고 전문가 신청을 완료한다.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전문가 신청 페이지는 왼쪽 UI와 같이 확인할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2614295" y="1826260"/>
            <a:ext cx="181610" cy="19939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1772920" y="4072890"/>
            <a:ext cx="203200" cy="1803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2705062029630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375" y="1638935"/>
            <a:ext cx="4641215" cy="3505835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분류별 상품 확인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해당 카테고리의 추천 상품을 확인 할 수 있다..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상담 및 클래스, 전문가로 구분하여 확인 할 수 있다.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카테고리별 상품 확인 페이지는 왼쪽 UI와 같이 확인할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1168400" y="1671320"/>
            <a:ext cx="181610" cy="19939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1146810" y="2930525"/>
            <a:ext cx="203200" cy="1803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 카드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주체별 메인 화면 - 마이카드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카드형식으로 여러 화면들을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달력별, 일정별 현황을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주체별 로그인 시 자신에게 맞는 카드 화면을 메인으로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9535" y="922020"/>
          <a:ext cx="6119495" cy="40951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1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46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46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1529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b="1" i="0" kern="120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로고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120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구인공고</a:t>
                      </a:r>
                      <a:endParaRPr lang="ko-KR" altLang="en-US" sz="700" b="1" i="0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120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스마트</a:t>
                      </a:r>
                      <a:endParaRPr lang="ko-KR" altLang="en-US" sz="700" b="1" i="0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1200" spc="-14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매칭시스템</a:t>
                      </a:r>
                      <a:endParaRPr lang="ko-KR" altLang="en-US" sz="700" b="1" i="0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120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인재홍보</a:t>
                      </a:r>
                      <a:endParaRPr lang="ko-KR" altLang="en-US" sz="700" b="1" i="0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120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전문</a:t>
                      </a:r>
                      <a:endParaRPr lang="ko-KR" altLang="en-US" sz="700" b="1" i="0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120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컨텐츠</a:t>
                      </a:r>
                      <a:endParaRPr lang="ko-KR" altLang="en-US" sz="700" b="1" i="0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120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취업랩</a:t>
                      </a:r>
                      <a:endParaRPr lang="ko-KR" altLang="en-US" sz="700" b="1" i="0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120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커뮤니티</a:t>
                      </a:r>
                      <a:endParaRPr lang="ko-KR" altLang="en-US" sz="700" b="1" i="0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120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부가기능</a:t>
                      </a:r>
                      <a:endParaRPr lang="ko-KR" altLang="en-US" sz="700" b="1" i="0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120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고개센터</a:t>
                      </a:r>
                      <a:endParaRPr lang="ko-KR" altLang="en-US" sz="700" b="1" i="0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b="1" i="0" kern="120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마이</a:t>
                      </a:r>
                      <a:endParaRPr lang="ko-KR" altLang="en-US" sz="1200" b="1" i="0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rowSpan="3"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사진</a:t>
                      </a:r>
                      <a:endParaRPr lang="ko-KR" altLang="en-US" sz="20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latinLnBrk="0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이름(주체)</a:t>
                      </a:r>
                      <a:endParaRPr lang="ko-KR" altLang="en-US" sz="11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latinLnBrk="0">
                        <a:buFontTx/>
                        <a:buNone/>
                      </a:pPr>
                      <a:r>
                        <a:rPr sz="105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계정</a:t>
                      </a:r>
                      <a:endParaRPr lang="ko-KR" altLang="en-US" sz="105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49847"/>
                      </a:srgb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8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주체별 달력, 일정</a:t>
                      </a: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rowSpan="2" gridSpan="8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93807"/>
                      </a:srgb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20">
                <a:tc row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채용과정 진행도</a:t>
                      </a: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일정메모</a:t>
                      </a: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62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gridSpan="8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3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3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찜 목록</a:t>
                      </a: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알림</a:t>
                      </a: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현황</a:t>
                      </a: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Rect 0"/>
          <p:cNvSpPr>
            <a:spLocks/>
          </p:cNvSpPr>
          <p:nvPr/>
        </p:nvSpPr>
        <p:spPr>
          <a:xfrm>
            <a:off x="539750" y="156337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2051685" y="156337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3" descr="C:/Users/PC-23/AppData/Roaming/PolarisOffice/ETemp/7184_8049768/fImage2816651113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917575"/>
            <a:ext cx="6294120" cy="42094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771502036694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9385" y="1671320"/>
            <a:ext cx="4806315" cy="324739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 상세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상품의 상세설명 및 후기를 확인 할 수 있다..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상품의 가격 및 기본 정보를 확인 할 수 있다.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상품 상세 페이지는 왼쪽 UI와 같이 확인할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1433195" y="1742440"/>
            <a:ext cx="181610" cy="19939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4567555" y="1743075"/>
            <a:ext cx="203200" cy="1803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367152043243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1925" y="1839595"/>
            <a:ext cx="4474210" cy="301498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 신청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상품 구매 시 일정을 선택한 후 결제 금액을 확인할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구매에 대한 약관 동의를 진행해야 한다..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상품 구매 페이지는 왼쪽 UI와 같이 확인할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1433195" y="1838960"/>
            <a:ext cx="181610" cy="19939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1463040" y="4260215"/>
            <a:ext cx="203200" cy="1803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343272050462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470" y="1658620"/>
            <a:ext cx="4074160" cy="3344545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 결제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상품 결제는 NAVER페이 혹은 카카오페이 API를 이용해 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결제를 진행한다.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상품 결제 페이지는 왼쪽 UI와 같이 확인할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1697990" y="1735455"/>
            <a:ext cx="181610" cy="19939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771502056132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745" y="1671320"/>
            <a:ext cx="4806315" cy="324739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 등록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 등록은 해당 내용들을 빠짐없이 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작성한 후 신청 할 수 있다.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모든 정보를 입력 후 상품 등록 신청 버튼을 눌러 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 신청을 완료할 수 있다.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상품 등록 신청 페이지는 왼쪽 UI와 같이 확인할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1433195" y="1742440"/>
            <a:ext cx="181610" cy="19939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5697220" y="3975735"/>
            <a:ext cx="203200" cy="1803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>
            <a:off x="4723765" y="3956050"/>
            <a:ext cx="904875" cy="33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800">
                <a:latin typeface="맑은 고딕" charset="0"/>
                <a:ea typeface="맑은 고딕" charset="0"/>
              </a:rPr>
              <a:t>상품 등록 신청</a:t>
            </a:r>
            <a:endParaRPr lang="ko-KR" altLang="en-US" sz="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고객센터 화면(공통)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고객센터 내 도움말 메인화면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고객센터 – 도움말을 클릭하면 볼 수 있는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검색어를 입력하면 검색페이지로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개인회원탭과 기업회원탭으로 나뉜다.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개인회원 탭에서 원하는 항목을 선택하면 해당 질문리스트를 조회할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선택한 항목에 대한 자주 묻는 질문 리스트를 확인 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더보기를 클릭할 경우 선택한 항목의 질문 리스트의 전체를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‘ｖ’를 누를경우 해당페이지에서 질문의 상세글을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고객센터 내 도움말 메인화면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" descr="C:/Users/PC-23/AppData/Roaming/PolarisOffice/ETemp/7972_22195504/fImage383081290744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" y="987425"/>
            <a:ext cx="6228715" cy="4086860"/>
          </a:xfrm>
          <a:prstGeom prst="rect">
            <a:avLst/>
          </a:prstGeom>
          <a:noFill/>
        </p:spPr>
      </p:pic>
      <p:sp>
        <p:nvSpPr>
          <p:cNvPr id="8" name="Rect 0"/>
          <p:cNvSpPr>
            <a:spLocks/>
          </p:cNvSpPr>
          <p:nvPr/>
        </p:nvSpPr>
        <p:spPr>
          <a:xfrm>
            <a:off x="755650" y="105981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2483485" y="176149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1259840" y="257175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>
            <a:off x="1907540" y="379603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323215" y="308610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>
            <a:off x="5507990" y="381063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>
            <a:off x="6083935" y="415607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7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문의하기(구인자/구직자)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문의하기 메뉴 화면1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629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문의하기 메뉴를 클릭하면 등록페이지로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로그인을 하지 않았을 경우 alert창이 뜨며 확인을 누르면 로그인 페이지로 이동한다. 취소를 누를 경우 alert가 닫힌다.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문의하기 양식을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이메일을 입력 후 인증 버튼을 누른다.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이메일 인증 팝업이 뜨며 입력한 이메일로 인증번호가 전송된다.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인증번호를 입력 후 확인 버튼을 누르면 ‘인증되었습니다’ 라는 메시지가 하단에 출력된다.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인증완료 버튼을 누르면 팝업창이 닫힌다.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파일첨부하기를 선택하면 파일을 첨부할 수 있는 창이 뜬다.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문의하기 메뉴 화면1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2" name="Picture " descr="C:/Users/PC-23/AppData/Roaming/PolarisOffice/ETemp/7972_22195504/fImage37284130038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" y="1013460"/>
            <a:ext cx="4068445" cy="4060825"/>
          </a:xfrm>
          <a:prstGeom prst="rect">
            <a:avLst/>
          </a:prstGeom>
          <a:noFill/>
        </p:spPr>
      </p:pic>
      <p:pic>
        <p:nvPicPr>
          <p:cNvPr id="24" name="Picture " descr="C:/Users/PC-23/AppData/Roaming/PolarisOffice/ETemp/7972_22195504/fImage46571301589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05" y="4587875"/>
            <a:ext cx="1646555" cy="486410"/>
          </a:xfrm>
          <a:prstGeom prst="rect">
            <a:avLst/>
          </a:prstGeom>
          <a:noFill/>
        </p:spPr>
      </p:pic>
      <p:sp>
        <p:nvSpPr>
          <p:cNvPr id="25" name="Rect 0"/>
          <p:cNvSpPr>
            <a:spLocks/>
          </p:cNvSpPr>
          <p:nvPr/>
        </p:nvSpPr>
        <p:spPr>
          <a:xfrm>
            <a:off x="611505" y="105981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323215" y="199580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3203575" y="235585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</a:p>
        </p:txBody>
      </p:sp>
      <p:pic>
        <p:nvPicPr>
          <p:cNvPr id="32" name="Picture " descr="C:/Users/PC-23/AppData/Roaming/PolarisOffice/ETemp/7972_22195504/fImage92661305672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60" y="3971925"/>
            <a:ext cx="2646045" cy="1102995"/>
          </a:xfrm>
          <a:prstGeom prst="rect">
            <a:avLst/>
          </a:prstGeom>
          <a:noFill/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</p:pic>
      <p:sp>
        <p:nvSpPr>
          <p:cNvPr id="33" name="Rect 0"/>
          <p:cNvSpPr>
            <a:spLocks/>
          </p:cNvSpPr>
          <p:nvPr/>
        </p:nvSpPr>
        <p:spPr>
          <a:xfrm>
            <a:off x="5292090" y="401510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</a:p>
        </p:txBody>
      </p:sp>
      <p:pic>
        <p:nvPicPr>
          <p:cNvPr id="35" name="Picture " descr="C:/Users/PC-23/AppData/Roaming/PolarisOffice/ETemp/7972_22195504/fImage115021307437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380" y="1027430"/>
            <a:ext cx="2117090" cy="1760855"/>
          </a:xfrm>
          <a:prstGeom prst="rect">
            <a:avLst/>
          </a:prstGeom>
          <a:noFill/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</p:pic>
      <p:sp>
        <p:nvSpPr>
          <p:cNvPr id="28" name="Rect 0"/>
          <p:cNvSpPr>
            <a:spLocks/>
          </p:cNvSpPr>
          <p:nvPr/>
        </p:nvSpPr>
        <p:spPr>
          <a:xfrm>
            <a:off x="4860290" y="120332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</a:p>
        </p:txBody>
      </p:sp>
      <p:pic>
        <p:nvPicPr>
          <p:cNvPr id="37" name="Picture " descr="C:/Users/PC-23/AppData/Roaming/PolarisOffice/ETemp/7972_22195504/fImage45291309535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380" y="2863215"/>
            <a:ext cx="2117090" cy="1029335"/>
          </a:xfrm>
          <a:prstGeom prst="rect">
            <a:avLst/>
          </a:prstGeom>
          <a:noFill/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</p:pic>
      <p:sp>
        <p:nvSpPr>
          <p:cNvPr id="42" name="Rect 0"/>
          <p:cNvSpPr>
            <a:spLocks/>
          </p:cNvSpPr>
          <p:nvPr/>
        </p:nvSpPr>
        <p:spPr>
          <a:xfrm>
            <a:off x="5796280" y="304355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</a:p>
        </p:txBody>
      </p:sp>
      <p:sp>
        <p:nvSpPr>
          <p:cNvPr id="43" name="Rect 0"/>
          <p:cNvSpPr>
            <a:spLocks/>
          </p:cNvSpPr>
          <p:nvPr/>
        </p:nvSpPr>
        <p:spPr>
          <a:xfrm>
            <a:off x="1619885" y="468693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문의하기(구인자/구직자)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문의하기 메뉴 화면2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개인정보 수집 · 이용에 대한 안내 동의서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체크박스형태로 동의할 경우 체크할 수 있다. 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취소하기 버튼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취소하기 버튼을 누를 경우 alert창이 뜨며 확인을 누를 경우 도움말 페이지로 이동한다. 취소를 누를 경우 alert가 닫힌다.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문의하기 버튼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문의하기 버튼을 누를 경우 alert가 뜬다. 취소를 누르면 alert가 닫힌다.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6번의 alert 확인을 누르면 다음 alert가 뜬다. 확인을 누르면 내 문의하기 화면으로 이동한다. 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문의하기 메뉴 화면2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Picture " descr="C:/Users/PC-23/AppData/Roaming/PolarisOffice/ETemp/7972_22195504/fImage287461314500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" y="987425"/>
            <a:ext cx="6310630" cy="4156710"/>
          </a:xfrm>
          <a:prstGeom prst="rect">
            <a:avLst/>
          </a:prstGeom>
          <a:noFill/>
        </p:spPr>
      </p:pic>
      <p:sp>
        <p:nvSpPr>
          <p:cNvPr id="4" name="Rect 0"/>
          <p:cNvSpPr>
            <a:spLocks/>
          </p:cNvSpPr>
          <p:nvPr/>
        </p:nvSpPr>
        <p:spPr>
          <a:xfrm>
            <a:off x="2483485" y="127571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1979930" y="336359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2771775" y="422783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Picture " descr="C:/Users/PC-23/AppData/Roaming/PolarisOffice/ETemp/7972_22195504/fImage86241318110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80" y="1779905"/>
            <a:ext cx="2595880" cy="864870"/>
          </a:xfrm>
          <a:prstGeom prst="rect">
            <a:avLst/>
          </a:prstGeom>
          <a:noFill/>
          <a:ln w="0" cap="flat" cmpd="sng">
            <a:solidFill>
              <a:srgbClr val="C00000">
                <a:alpha val="100000"/>
              </a:srgbClr>
            </a:solidFill>
            <a:prstDash val="solid"/>
          </a:ln>
        </p:spPr>
      </p:pic>
      <p:sp>
        <p:nvSpPr>
          <p:cNvPr id="8" name="Rect 0"/>
          <p:cNvSpPr>
            <a:spLocks/>
          </p:cNvSpPr>
          <p:nvPr/>
        </p:nvSpPr>
        <p:spPr>
          <a:xfrm>
            <a:off x="4643755" y="186753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Picture " descr="C:/Users/PC-23/AppData/Roaming/PolarisOffice/ETemp/7972_22195504/fImage69421320439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825" y="2729865"/>
            <a:ext cx="2603500" cy="864870"/>
          </a:xfrm>
          <a:prstGeom prst="rect">
            <a:avLst/>
          </a:prstGeom>
          <a:noFill/>
          <a:ln w="0" cap="flat" cmpd="sng">
            <a:solidFill>
              <a:srgbClr val="C00000">
                <a:alpha val="100000"/>
              </a:srgbClr>
            </a:solidFill>
            <a:prstDash val="solid"/>
          </a:ln>
        </p:spPr>
      </p:pic>
      <p:sp>
        <p:nvSpPr>
          <p:cNvPr id="16" name="Rect 0"/>
          <p:cNvSpPr>
            <a:spLocks/>
          </p:cNvSpPr>
          <p:nvPr/>
        </p:nvSpPr>
        <p:spPr>
          <a:xfrm>
            <a:off x="4225290" y="424180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4643120" y="285750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" name="Picture " descr="C:/Users/PC-23/AppData/Roaming/PolarisOffice/ETemp/7972_22195504/fImage65321323354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3796030"/>
            <a:ext cx="2595880" cy="864870"/>
          </a:xfrm>
          <a:prstGeom prst="rect">
            <a:avLst/>
          </a:prstGeom>
          <a:noFill/>
          <a:ln w="0" cap="flat" cmpd="sng">
            <a:solidFill>
              <a:srgbClr val="C00000">
                <a:alpha val="100000"/>
              </a:srgbClr>
            </a:solidFill>
            <a:prstDash val="solid"/>
          </a:ln>
        </p:spPr>
      </p:pic>
      <p:sp>
        <p:nvSpPr>
          <p:cNvPr id="20" name="Rect 0"/>
          <p:cNvSpPr>
            <a:spLocks/>
          </p:cNvSpPr>
          <p:nvPr/>
        </p:nvSpPr>
        <p:spPr>
          <a:xfrm>
            <a:off x="7510780" y="386778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7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 문의 내역(구인자/구직자)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 문의 내역 메뉴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 문의내역 메뉴를 클릭하면 볼 수 있는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문의종류, 제목, 작성일자, 접수상태 등을 확인할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접수상태는 운영자가 답변을 달 때 수정할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 문의내역 메뉴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Picture " descr="C:/Users/PC-23/AppData/Roaming/PolarisOffice/ETemp/7972_22195504/fImage151461327962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" y="987425"/>
            <a:ext cx="6222365" cy="4086860"/>
          </a:xfrm>
          <a:prstGeom prst="rect">
            <a:avLst/>
          </a:prstGeom>
          <a:noFill/>
        </p:spPr>
      </p:pic>
      <p:sp>
        <p:nvSpPr>
          <p:cNvPr id="12" name="Rect 0"/>
          <p:cNvSpPr>
            <a:spLocks/>
          </p:cNvSpPr>
          <p:nvPr/>
        </p:nvSpPr>
        <p:spPr>
          <a:xfrm>
            <a:off x="1619885" y="271589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467360" y="458787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 문의 내역 상세페이지(구인자/구직자)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 문의 내역 상세페이지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 문의 내역 페이지에서 글을 선택하면 보이는 상세페이지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제목, 문의 날짜, 내용, 운영자 답변을 확인할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문의글 상태가 ‘접수완료’이므로 접수 완료되었다는 글을 확인 할 수 있다. 답변을 받을 경우 수정된다.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목록 버튼을 누르면 내 문의내역 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 문의내역 상세페이지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Picture " descr="C:/Users/PC-23/AppData/Roaming/PolarisOffice/ETemp/7972_22195504/fImage127661332262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" y="987425"/>
            <a:ext cx="6228715" cy="4086860"/>
          </a:xfrm>
          <a:prstGeom prst="rect">
            <a:avLst/>
          </a:prstGeom>
          <a:noFill/>
        </p:spPr>
      </p:pic>
      <p:sp>
        <p:nvSpPr>
          <p:cNvPr id="4" name="Rect 0"/>
          <p:cNvSpPr>
            <a:spLocks/>
          </p:cNvSpPr>
          <p:nvPr/>
        </p:nvSpPr>
        <p:spPr>
          <a:xfrm>
            <a:off x="899795" y="104076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611505" y="149161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610235" y="328295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5723890" y="487616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" descr="C:/Users/PC-23/AppData/Roaming/PolarisOffice/ETemp/5660_11520840/fImage619371233696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615" y="1587500"/>
            <a:ext cx="5357495" cy="354457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마이페이지(구직자)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 현황을 숫자로 먼저 확인 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커뮤니티의 추천 내용을 확인 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이력서가 없다면 이력서를 간편하게 등록할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전문가라면 해당 태그가 보이며 해당 태그를 클릭시 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 페이지가 열린다.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구직자 마이페이지는 왼쪽 UI와 같이 확인할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5775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지원현황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72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이력서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7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 등록</a:t>
                      </a:r>
                      <a:endParaRPr lang="ko-KR" altLang="en-US" sz="7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7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 관리</a:t>
                      </a:r>
                      <a:endParaRPr lang="ko-KR" altLang="en-US" sz="7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7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 공개여부 선택</a:t>
                      </a:r>
                      <a:endParaRPr lang="ko-KR" altLang="en-US" sz="7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68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관심 공고 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및 기업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7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관심 공고</a:t>
                      </a:r>
                      <a:endParaRPr lang="ko-KR" altLang="en-US" sz="7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r>
                        <a:rPr sz="7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 관심 기업</a:t>
                      </a:r>
                      <a:endParaRPr lang="ko-KR" altLang="en-US" sz="7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받은 제안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구직 내역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전문가 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마이페이지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회원정보 수정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1013460" y="2181860"/>
            <a:ext cx="220345" cy="2178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979170" y="3072130"/>
            <a:ext cx="203200" cy="1803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979805" y="4563745"/>
            <a:ext cx="203200" cy="1803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-129540" y="4286885"/>
            <a:ext cx="203200" cy="1803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공고 목록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주체별 메인 화면 – 공고 목록 top20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 목록 Top20을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대략적인 공고 현황에 대해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마이 카드 화면 밑에 Top20 기업 공고를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9535" y="922020"/>
          <a:ext cx="6118860" cy="410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1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15290">
                <a:tc>
                  <a:txBody>
                    <a:bodyPr/>
                    <a:lstStyle/>
                    <a:p>
                      <a:pPr marL="0" indent="0" algn="l" rtl="0" eaLnBrk="1" latinLnBrk="1" hangingPunct="1">
                        <a:buFontTx/>
                        <a:buNone/>
                      </a:pPr>
                      <a:r>
                        <a:rPr sz="1200" b="1" i="0" strike="noStrike" kern="120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로고</a:t>
                      </a:r>
                      <a:endParaRPr lang="ko-KR" altLang="en-US" sz="1200" b="1" i="0" strike="noStrike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eaLnBrk="1" latinLnBrk="1" hangingPunct="1">
                        <a:buFontTx/>
                        <a:buNone/>
                      </a:pPr>
                      <a:endParaRPr lang="ko-KR" altLang="en-US" sz="1800" b="0" i="0" strike="noStrike" kern="1200">
                        <a:solidFill>
                          <a:srgbClr val="FFFFFF"/>
                        </a:solidFill>
                        <a:latin typeface="Arial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eaLnBrk="1" latinLnBrk="1" hangingPunct="1">
                        <a:buFontTx/>
                        <a:buNone/>
                      </a:pPr>
                      <a:r>
                        <a:rPr sz="700" b="1" i="0" strike="noStrike" kern="120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구인공고</a:t>
                      </a:r>
                      <a:endParaRPr lang="ko-KR" altLang="en-US" sz="700" b="1" i="0" strike="noStrike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120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스마트</a:t>
                      </a:r>
                      <a:endParaRPr lang="ko-KR" altLang="en-US" sz="700" b="1" i="0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1200" spc="-14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매칭시스템</a:t>
                      </a:r>
                      <a:endParaRPr lang="ko-KR" altLang="en-US" sz="700" b="1" i="0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120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인재홍보</a:t>
                      </a:r>
                      <a:endParaRPr lang="ko-KR" altLang="en-US" sz="700" b="1" i="0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120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전문</a:t>
                      </a:r>
                      <a:endParaRPr lang="ko-KR" altLang="en-US" sz="700" b="1" i="0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120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컨텐츠</a:t>
                      </a:r>
                      <a:endParaRPr lang="ko-KR" altLang="en-US" sz="700" b="1" i="0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120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취업랩</a:t>
                      </a:r>
                      <a:endParaRPr lang="ko-KR" altLang="en-US" sz="700" b="1" i="0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b="1" i="0" kern="120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커뮤니티</a:t>
                      </a:r>
                      <a:endParaRPr lang="ko-KR" altLang="en-US" sz="700" b="1" i="0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eaLnBrk="1" latinLnBrk="1" hangingPunct="1">
                        <a:buFontTx/>
                        <a:buNone/>
                      </a:pPr>
                      <a:r>
                        <a:rPr sz="700" b="1" i="0" strike="noStrike" kern="120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부가기능</a:t>
                      </a:r>
                      <a:endParaRPr lang="ko-KR" altLang="en-US" sz="700" b="1" i="0" strike="noStrike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eaLnBrk="1" latinLnBrk="1" hangingPunct="1">
                        <a:buFontTx/>
                        <a:buNone/>
                      </a:pPr>
                      <a:r>
                        <a:rPr sz="700" b="1" i="0" strike="noStrike" kern="120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고개센터</a:t>
                      </a:r>
                      <a:endParaRPr lang="ko-KR" altLang="en-US" sz="700" b="1" i="0" strike="noStrike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eaLnBrk="1" latinLnBrk="1" hangingPunct="1">
                        <a:buFontTx/>
                        <a:buNone/>
                      </a:pPr>
                      <a:endParaRPr lang="ko-KR" altLang="en-US" sz="1800" b="0" i="0" strike="noStrike" kern="1200">
                        <a:solidFill>
                          <a:srgbClr val="FFFFFF"/>
                        </a:solidFill>
                        <a:latin typeface="Arial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eaLnBrk="1" latinLnBrk="1" hangingPunct="1">
                        <a:buFontTx/>
                        <a:buNone/>
                      </a:pPr>
                      <a:r>
                        <a:rPr sz="1200" b="0" i="0" strike="noStrike" kern="1200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마이</a:t>
                      </a:r>
                      <a:endParaRPr lang="ko-KR" altLang="en-US" sz="1200" b="0" i="0" strike="noStrike" kern="1200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rowSpan="3"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찜 목록</a:t>
                      </a: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49847"/>
                      </a:srgb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알림</a:t>
                      </a: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b="0" i="0" kern="1200">
                          <a:solidFill>
                            <a:srgbClr val="000000"/>
                          </a:solidFill>
                          <a:latin typeface="YiSunShin Dotum M" charset="0"/>
                          <a:ea typeface="YiSunShin Dotum M" charset="0"/>
                        </a:rPr>
                        <a:t>현황</a:t>
                      </a: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93807"/>
                      </a:srgb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rowSpan="2"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93807"/>
                      </a:srgb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공고 목록</a:t>
                      </a: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9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top20</a:t>
                      </a:r>
                      <a:endParaRPr lang="ko-KR" altLang="en-US" sz="9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rowSpan="3"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기업 사진</a:t>
                      </a: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공고명</a:t>
                      </a:r>
                      <a:endParaRPr lang="ko-KR" altLang="en-US" sz="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직무</a:t>
                      </a:r>
                      <a:endParaRPr lang="ko-KR" altLang="en-US" sz="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기간</a:t>
                      </a:r>
                      <a:endParaRPr lang="ko-KR" altLang="en-US" sz="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연봉</a:t>
                      </a:r>
                      <a:endParaRPr lang="ko-KR" altLang="en-US" sz="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주소</a:t>
                      </a:r>
                      <a:endParaRPr lang="ko-KR" altLang="en-US" sz="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기타</a:t>
                      </a:r>
                      <a:endParaRPr lang="ko-KR" altLang="en-US" sz="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9700">
                <a:tc row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622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rowSpan="3"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기업 사진</a:t>
                      </a: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공고명</a:t>
                      </a:r>
                      <a:endParaRPr lang="ko-KR" altLang="en-US" sz="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직무</a:t>
                      </a:r>
                      <a:endParaRPr lang="ko-KR" altLang="en-US" sz="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기간</a:t>
                      </a:r>
                      <a:endParaRPr lang="ko-KR" altLang="en-US" sz="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연봉</a:t>
                      </a:r>
                      <a:endParaRPr lang="ko-KR" altLang="en-US" sz="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주소</a:t>
                      </a:r>
                      <a:endParaRPr lang="ko-KR" altLang="en-US" sz="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기타</a:t>
                      </a:r>
                      <a:endParaRPr lang="ko-KR" altLang="en-US" sz="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b="0" i="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>
            <a:off x="539750" y="270510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2123440" y="3147695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4" descr="C:/Users/PC-23/AppData/Roaming/PolarisOffice/ETemp/7184_8049768/fImage2320401114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917575"/>
            <a:ext cx="6280785" cy="42430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" descr="C:/Users/PC-23/AppData/Roaming/PolarisOffice/ETemp/5660_11520840/fImage619371242446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615" y="1587500"/>
            <a:ext cx="5357495" cy="354457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마이페이지(구직자)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간단히 요약된 우리 기업 현황을 확인 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우리 기업의 현재 진행 중인 채용 과정을 간략히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우리 기업에 어울리는 홍보글을 카드형식으로 추천해준다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 등록을 클릭하여 간편하게 등록할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전문가라면 해당 태그가 보이며 해당 태그를 클릭시 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 페이지가 열린다.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구인자 마이페이지는 왼쪽 UI와 같이 확인할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4499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118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우리기업 현황</a:t>
                      </a: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채용과정 현황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홍보글 확인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47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 등록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47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권한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47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회원정보 수정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전문가 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마이페이지</a:t>
                      </a: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1013460" y="2181860"/>
            <a:ext cx="220345" cy="21780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979170" y="3072130"/>
            <a:ext cx="203200" cy="1803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979805" y="3608705"/>
            <a:ext cx="203200" cy="1803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980440" y="4403090"/>
            <a:ext cx="203200" cy="1803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>
            <a:off x="-104140" y="4649470"/>
            <a:ext cx="203200" cy="1803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" descr="C:/Users/PC-23/AppData/Roaming/PolarisOffice/ETemp/5660_11520840/fImage619371252570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615" y="1587500"/>
            <a:ext cx="5357495" cy="354457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마이페이지(전문가)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환전가능 금액 확인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신청중인 컨텐츠와 등록완료한 컨텐츠를 카드형식으로 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확인 할 수 있다.(컨텐츠 클릭시 해당 컨텐츠 상세보기로 이동)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회원로부터 온 쪽지, 구매자 명단, 상품별 이용후기, 상품별 찜 갯수를 카드형식으로 확인 할 수 있다.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알림을 통해 상품의 판매됨을 알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 마이페이지는 왼쪽 UI와 같이 확인할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b="1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b="1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4499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118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47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47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47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1013460" y="2187575"/>
            <a:ext cx="175260" cy="21209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979170" y="3072130"/>
            <a:ext cx="203200" cy="1803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979805" y="3608705"/>
            <a:ext cx="203200" cy="1803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5607685" y="1640840"/>
            <a:ext cx="203200" cy="18034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</a:t>
                      </a: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템 운영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운영자 메인 페이지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운영자 메인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시스템을 관리하는 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운영자 페이지 메인 화면이다.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기존 회원 화면과 동일하고 거기에 시스템 관리 분류가 추가되어 각종 시스템을 관리할 수 있는 페이지로 갈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7" name="그림 21" descr="C:/Users/PC-23/AppData/Roaming/PolarisOffice/ETemp/7184_8049768/fImage2765701131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937895"/>
            <a:ext cx="6303645" cy="42062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 운영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 관리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 관리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관리목록을 보여준다.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왼쪽에 운영자가 관리할 수 있는 목록을 보여준다.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22" descr="C:/Users/PC-23/AppData/Roaming/PolarisOffice/ETemp/7184_8049768/fImage900901132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937895"/>
            <a:ext cx="6309360" cy="42062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 운영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구직자 계정 목록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구직자 계정 목록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구직자 계정 목록을 보여준다.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구직자 계정 목록을 클릭화면 회원목록이 보여진다.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23" descr="C:/Users/PC-23/AppData/Roaming/PolarisOffice/ETemp/7184_8049768/fImage108771113323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" y="958215"/>
            <a:ext cx="6300470" cy="41859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 운영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차단 계정 목록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차단 계정 목록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차단 계정 목록을 보여준다.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차단 계정 목록을 클릭화면 회원목록이 보여진다.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24" descr="C:/Users/PC-23/AppData/Roaming/PolarisOffice/ETemp/7184_8049768/fImage1086631134460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" y="958215"/>
            <a:ext cx="6298565" cy="41859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 운영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리뷰 목록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리뷰 목록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회사 리뷰 작성 목록을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재직, 퇴사자들이 쓴 리뷰목록을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25" descr="C:/Users/PC-23/AppData/Roaming/PolarisOffice/ETemp/7184_8049768/fImage113880113539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" y="992505"/>
            <a:ext cx="6300470" cy="41516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 운영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블랙리스트 목록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블랙리스트 목록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블랙리스트 목록을 보여준다.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블랙리스트 목록을 클릭화면 회원목록이 보여진다.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26" descr="C:/Users/PC-23/AppData/Roaming/PolarisOffice/ETemp/7184_8049768/fImage108049113615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992505"/>
            <a:ext cx="6308725" cy="41516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 운영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구인자 계정 목록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구인자 계정 목록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구인자 계정 목록을 보여준다.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구인자 계정 목록을 클릭화면 회원목록이 보여진다.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27" descr="C:/Users/PC-23/AppData/Roaming/PolarisOffice/ETemp/7184_8049768/fImage1084981137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8535"/>
            <a:ext cx="6309995" cy="41656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 운영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총괄 구인자 신청목록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총괄 구인자 신청목록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총괄구인자 신청 목록을 보여준다.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총괄구인자 목록을 클릭화면 회원목록이 보여진다.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28" descr="C:/Users/PC-23/AppData/Roaming/PolarisOffice/ETemp/7184_8049768/fImage1083291138238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958215"/>
            <a:ext cx="6280785" cy="41859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708238"/>
              </p:ext>
            </p:extLst>
          </p:nvPr>
        </p:nvGraphicFramePr>
        <p:xfrm>
          <a:off x="0" y="0"/>
          <a:ext cx="630047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공고게시판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SPR-SRC-001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 전체 조회 페이지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3039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 채용정보를 조회할 수 있다.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지역,직종,경력 필터조건을 설정할 수 있다.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 키워드를 입력한다.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버튼을 누르면 필터조건과 검색 키워드에 따른 게시물을 보여준다.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카드를 누르면 공고 상세페이지로 이동한다.</a:t>
                      </a:r>
                      <a:endParaRPr lang="ko-KR" altLang="en-US" sz="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 채용정보를 조회할 수 있으며 정렬기능, 검색기능을 제공한다.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6" name="Picture " descr="C:/Users/PC-23/AppData/Roaming/PolarisOffice/ETemp/5660_11520840/fImage571161394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865"/>
            <a:ext cx="6300470" cy="39382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 운영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회사 인증 관리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회사 인증 관리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회사 인증 대기 목록을 보여준다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회사 정보의 인증 및 재인증을 관리하는 화면이다.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29" descr="C:/Users/PC-23/AppData/Roaming/PolarisOffice/ETemp/7184_8049768/fImage943021139742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" y="972185"/>
            <a:ext cx="6305550" cy="41719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 운영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 계정 목록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 계정 목록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 계정 목록을 보여준다.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 계정 목록을 클릭화면 회원목록이 보여진다.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0" descr="C:/Users/PC-23/AppData/Roaming/PolarisOffice/ETemp/7184_8049768/fImage108350114087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" y="972185"/>
            <a:ext cx="6305550" cy="41719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 운영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 신청 목록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 신청 목록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 신청 목록을 보여준다.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 신청 목록을 클릭화면 회원목록이 보여진다.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1" descr="C:/Users/PC-23/AppData/Roaming/PolarisOffice/ETemp/7184_8049768/fImage1081151141971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1005840"/>
            <a:ext cx="6308090" cy="41382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 운영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컨설팅, 클래스 신청목록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컨설팅, 클래스 신청목록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컨설팅, 클래스 신청목록을 보여준다.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전문가가 신청한 컨설팅, 클래스 목록을 보여주는 화면이다.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2" descr="C:/Users/PC-23/AppData/Roaming/PolarisOffice/ETemp/7184_8049768/fImage96785114298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825"/>
            <a:ext cx="6309995" cy="41313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 운영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컨설팅, 클래스 철회목록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컨설팅, 클래스 철회목록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컨설팅, 클래스 철회목록을 보여준다.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전문가가 승인되었던 것들을 철회 신청한 목록을 보여주는 화면이다.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Rect 0"/>
          <p:cNvSpPr>
            <a:spLocks/>
          </p:cNvSpPr>
          <p:nvPr/>
        </p:nvSpPr>
        <p:spPr>
          <a:xfrm>
            <a:off x="1331595" y="1491615"/>
            <a:ext cx="216535" cy="216535"/>
          </a:xfrm>
          <a:prstGeom prst="ellipse">
            <a:avLst/>
          </a:prstGeom>
          <a:solidFill>
            <a:srgbClr val="4F81BD"/>
          </a:solidFill>
          <a:ln w="0" cap="flat" cmpd="sng">
            <a:solidFill>
              <a:srgbClr val="223B5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pic>
        <p:nvPicPr>
          <p:cNvPr id="19" name="그림 33" descr="C:/Users/PC-23/AppData/Roaming/PolarisOffice/ETemp/7184_8049768/fImage964591143544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" y="972185"/>
            <a:ext cx="6311900" cy="41719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 운영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 계좌 현황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 계좌 현황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4" descr="C:/Users/PC-23/AppData/Roaming/PolarisOffice/ETemp/7184_8049768/fImage919361144172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" y="985520"/>
            <a:ext cx="6304915" cy="41586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부가기능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자소서 작성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자소서 작성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자소서 보관함에 재가 쓴 자소서를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내가 썼던 자소서를 편집, 삭제할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새 자소서를 작성할 수 있는 화면이다.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내용을 다 쓰고 나면 저장할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자소서를 작성하고 보관함까지 볼 수 있는 화면이다.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" descr="C:/Users/PC-23/AppData/Roaming/PolarisOffice/ETemp/6660_21553064/fImage453482022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425"/>
            <a:ext cx="6301105" cy="40328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부가기능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맞춤법 검사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맞춤법 검사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맞춤법을 검사할 단어나 문장을 적는 폼이다.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검사하기를 누르면 맞춤법 검사를 해준다.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맞춤법을 자동으로 검사해주는 화면이다.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" name="Picture " descr="C:/Users/PC-23/AppData/Roaming/PolarisOffice/ETemp/6660_21553064/fImage260332025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425"/>
            <a:ext cx="6301105" cy="41567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부가기능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글자수 세기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글자수 세기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입력폼에 글을 작성 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입력폼에 글이 적히면 비동기식으로 글자수 세기를 세어준다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글자수을 자동으로 세어주는 화면이다.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" descr="C:/Users/PC-23/AppData/Roaming/PolarisOffice/ETemp/6660_21553064/fImage226532028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425"/>
            <a:ext cx="6301105" cy="41567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부가기능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학점계산기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학점 계산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과목명, 학점, 성적 등을 적을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1번에서 적은 학점을 계산하기 버튼을 눌러 계산한다.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계산된 학점을 보여준다.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학점을 계산해 주는 화면이다.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" name="Picture " descr="C:/Users/PC-23/AppData/Roaming/PolarisOffice/ETemp/6660_21553064/fImage272832031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425"/>
            <a:ext cx="6301105" cy="41567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theme default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default" id="{818DEC19-8B33-44C4-83AA-7EB7D193A35B}" vid="{060764A4-4300-461F-A4AB-3F9924E9AB0E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Pages>100</Pages>
  <Words>7364</Words>
  <Characters>0</Characters>
  <Application>Microsoft Office PowerPoint</Application>
  <DocSecurity>0</DocSecurity>
  <PresentationFormat>화면 슬라이드 쇼(16:9)</PresentationFormat>
  <Lines>0</Lines>
  <Paragraphs>2827</Paragraphs>
  <Slides>100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28</vt:i4>
      </vt:variant>
      <vt:variant>
        <vt:lpstr>슬라이드 제목</vt:lpstr>
      </vt:variant>
      <vt:variant>
        <vt:i4>100</vt:i4>
      </vt:variant>
    </vt:vector>
  </HeadingPairs>
  <TitlesOfParts>
    <vt:vector size="135" baseType="lpstr">
      <vt:lpstr>YiSunShin Dotum M</vt:lpstr>
      <vt:lpstr>굴림</vt:lpstr>
      <vt:lpstr>Malgun Gothic</vt:lpstr>
      <vt:lpstr>Malgun Gothic</vt:lpstr>
      <vt:lpstr>바탕</vt:lpstr>
      <vt:lpstr>Arial</vt:lpstr>
      <vt:lpstr>Calibri</vt:lpstr>
      <vt:lpstr>Office 테마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theme default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PC-02</dc:creator>
  <cp:lastModifiedBy>PC-10</cp:lastModifiedBy>
  <cp:revision>4</cp:revision>
  <dcterms:modified xsi:type="dcterms:W3CDTF">2023-01-31T00:10:17Z</dcterms:modified>
  <cp:version>9.104.151.49087</cp:version>
</cp:coreProperties>
</file>